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7" r:id="rId4"/>
    <p:sldId id="257" r:id="rId5"/>
    <p:sldId id="265" r:id="rId6"/>
    <p:sldId id="262" r:id="rId7"/>
    <p:sldId id="269" r:id="rId8"/>
    <p:sldId id="268" r:id="rId9"/>
    <p:sldId id="259" r:id="rId10"/>
    <p:sldId id="266" r:id="rId11"/>
    <p:sldId id="261" r:id="rId12"/>
    <p:sldId id="270" r:id="rId13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3A87C-B035-4B8A-AAF2-7A2A24A5B311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C9003-EE64-4269-A30B-91569A3D7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7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09F-3C47-416C-9CA0-2FE440F10488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8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D79C-3243-4C69-BE8B-E93C7649447F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5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6A9E-6B2E-4093-879E-FAD31409C008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9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42C2-8787-45CD-B649-66EA945C1587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7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6A90-FE57-4A49-82D3-3CEE28A95409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67FB-09AB-41C4-AE00-E8B77B654E39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8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DCAB-BF93-49C9-97D4-38F45255411E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6747-489D-4663-B09B-49A9E459C8E8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8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EE21-2460-4F5F-A3C5-8D75EBC88DFC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3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C178-F0FD-41C4-96D1-88B4065BF554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9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D255-6EDC-4180-8CA2-5C051748309A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7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71D9-F97B-4E20-A75F-280393C91A9C}" type="datetime1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423D-813F-44CC-A334-B1B93CDB4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268" y="1938001"/>
            <a:ext cx="10828420" cy="1635956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sz="2800" b="1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направлений, соответствующих программе создания и развития Селекционно-семеноводческого </a:t>
            </a:r>
            <a:br>
              <a:rPr lang="ru-RU" sz="2800" b="1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центра по кормовым культурам УФИЦ РАН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04890"/>
            <a:ext cx="12191999" cy="41569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(Республика Башкортостан)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8268" y="4854250"/>
            <a:ext cx="9144000" cy="818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rgbClr val="002060"/>
                </a:solidFill>
                <a:latin typeface="+mj-lt"/>
              </a:rPr>
              <a:t>ДОКЛАДЧИК: 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Кираев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Рустям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j-lt"/>
              </a:rPr>
              <a:t>Султангареевич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, 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latin typeface="+mj-lt"/>
              </a:rPr>
              <a:t>директор Башкирского НИИСХ УФИЦ РАН, д-р с.-х. наук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123522" y="6272578"/>
            <a:ext cx="12191999" cy="401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  <a:latin typeface="+mj-lt"/>
              </a:rPr>
              <a:t>2024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7844" t="23134" r="12338" b="62597"/>
          <a:stretch>
            <a:fillRect/>
          </a:stretch>
        </p:blipFill>
        <p:spPr bwMode="auto">
          <a:xfrm>
            <a:off x="10486634" y="162283"/>
            <a:ext cx="1496291" cy="122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ocuments\Downloads\Люцер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3722" y="4093822"/>
            <a:ext cx="3839667" cy="2543779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579763-1D3A-ABBD-B6C7-567FFDC4D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0" y="180112"/>
            <a:ext cx="2676814" cy="112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02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695" y="364489"/>
            <a:ext cx="9272338" cy="11023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ВЗАИМОДЕЙСТВИЕ С РЕАЛЬНЫМ СЕКТОРОМ ЭКОНОМИКИ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456557"/>
              </p:ext>
            </p:extLst>
          </p:nvPr>
        </p:nvGraphicFramePr>
        <p:xfrm>
          <a:off x="577516" y="1843404"/>
          <a:ext cx="11036967" cy="42691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62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01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Наименования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</a:rPr>
                        <a:t> бизнес-партнеров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Направления работы 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с бизнес-партнерами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ФГБУН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ВолНЦ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РАН,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Вологодская обл.,   г. Вологда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Ведение семеноводства, размножение оригинальных семян 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ООО Корвет, Владивосток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ООО СХ Трудовик, 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Республика Башкортостан,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Мелеузовский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АО СХ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Акбашевское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Челябинская обл.,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Аргаяшский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СПК Нива, 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Республика Башкортостан,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Миякинский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ООО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Агроконсалтинг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Плюс, 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РТ г. Бавлы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СПК Фурманова, 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Оренбургская область, Первомайская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722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ИП Мухтаров ИР, 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г. Новороссийск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Насыров Ф.Ф.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Оренбургская область,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Шарлыкский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Челябинский НИИСХ ФГБНУ,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Челябинская обл.,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Чебаркульский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р-н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Глава КФХ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Загидуллин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А.Р.,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Республика Татарстан, </a:t>
                      </a:r>
                      <a:r>
                        <a:rPr lang="ru-RU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Кукморский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18">
            <a:extLst>
              <a:ext uri="{FF2B5EF4-FFF2-40B4-BE49-F238E27FC236}">
                <a16:creationId xmlns:a16="http://schemas.microsoft.com/office/drawing/2014/main" id="{78D2C057-0C11-C461-2D0D-2B65E9BF62E3}"/>
              </a:ext>
            </a:extLst>
          </p:cNvPr>
          <p:cNvSpPr txBox="1">
            <a:spLocks/>
          </p:cNvSpPr>
          <p:nvPr/>
        </p:nvSpPr>
        <p:spPr>
          <a:xfrm>
            <a:off x="11752446" y="9625"/>
            <a:ext cx="429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10</a:t>
            </a:fld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CBA9D-3866-4021-E0E1-8D41F2869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" y="107604"/>
            <a:ext cx="2311150" cy="9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93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660" y="430741"/>
            <a:ext cx="9272337" cy="736270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 РАЗВИТИЯ СЕЛЕКЦИОННОГО ЦЕНТРА НА 2024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0574" y="1252263"/>
            <a:ext cx="11296891" cy="266886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ПЛАНИРУЕМЫЕ МЕРОПРИЯТИЯ:</a:t>
            </a:r>
          </a:p>
          <a:p>
            <a:pPr indent="3587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1.  Развитие и модернизация научной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инфраструктуры.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indent="35877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2. Приобретение селекционной, лабораторного оборудования для создания и внедрения современных технологий, как за счет средств гранта так и за счет внебюджетных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средств.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indent="35877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3. Подготовка высококвалифицированных кадров для АПК, необходимых для реализации мероприятий программы создания и развития центра за счет средств гранта  и за счет внебюджетных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средств.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indent="35877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4. Проведение научных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исследований, создание новых сортов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и разработка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технологий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 области селекции, выполняемые за счет средств гранта и за счет внебюджетных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средств.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ru-RU" sz="1800" b="1" dirty="0">
                <a:solidFill>
                  <a:srgbClr val="C00000"/>
                </a:solidFill>
              </a:rPr>
              <a:t>ПЛАНИРУЕМЫЕ</a:t>
            </a:r>
            <a:r>
              <a:rPr lang="ru-RU" sz="1800" b="1" cap="all" dirty="0">
                <a:solidFill>
                  <a:srgbClr val="C00000"/>
                </a:solidFill>
              </a:rPr>
              <a:t> результаты</a:t>
            </a:r>
          </a:p>
          <a:p>
            <a:pPr indent="358775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82162"/>
              </p:ext>
            </p:extLst>
          </p:nvPr>
        </p:nvGraphicFramePr>
        <p:xfrm>
          <a:off x="410574" y="3857037"/>
          <a:ext cx="11370851" cy="289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7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06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Индикатор</a:t>
                      </a:r>
                    </a:p>
                  </a:txBody>
                  <a:tcPr marL="91461" marR="91461" marT="45731" marB="4573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91461" marR="91461" marT="45731" marB="45731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Выполнение </a:t>
                      </a:r>
                    </a:p>
                  </a:txBody>
                  <a:tcPr marL="91461" marR="91461" marT="45731" marB="45731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6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Доля исследователей в возрасте до 39 лет в общей численности работников ССЦ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  <a:cs typeface="Arial" pitchFamily="34" charset="0"/>
                        </a:rPr>
                        <a:t>44,3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3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созданных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РИД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3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созданных технологий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3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работников ССЦ, прошедших обучение по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программам ПК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3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производства оригинальных и элитных семян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т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11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реализации оригинальных и элитных семян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т</a:t>
                      </a:r>
                    </a:p>
                  </a:txBody>
                  <a:tcPr marL="91461" marR="91461" marT="45731" marB="45731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+mn-lt"/>
                          <a:cs typeface="Arial" pitchFamily="34" charset="0"/>
                        </a:rPr>
                        <a:t>50</a:t>
                      </a:r>
                    </a:p>
                  </a:txBody>
                  <a:tcPr marL="26663" marR="26663" marT="63990" marB="6399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18">
            <a:extLst>
              <a:ext uri="{FF2B5EF4-FFF2-40B4-BE49-F238E27FC236}">
                <a16:creationId xmlns:a16="http://schemas.microsoft.com/office/drawing/2014/main" id="{7C48D0CC-6E9F-665B-8523-4E95947B0FA7}"/>
              </a:ext>
            </a:extLst>
          </p:cNvPr>
          <p:cNvSpPr txBox="1">
            <a:spLocks/>
          </p:cNvSpPr>
          <p:nvPr/>
        </p:nvSpPr>
        <p:spPr>
          <a:xfrm>
            <a:off x="11806177" y="9625"/>
            <a:ext cx="376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11</a:t>
            </a:fld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3F56B7-9501-8A4B-DBAF-9E128F955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" y="107604"/>
            <a:ext cx="2311150" cy="9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20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98756" y="995882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93" y="2326618"/>
            <a:ext cx="5164302" cy="38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  <a:alpha val="7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415" y="150857"/>
            <a:ext cx="9272338" cy="9309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34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 НА 2023 ГОД 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Выполнение Плана-графика мероприятий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02383"/>
              </p:ext>
            </p:extLst>
          </p:nvPr>
        </p:nvGraphicFramePr>
        <p:xfrm>
          <a:off x="509286" y="1342663"/>
          <a:ext cx="11246467" cy="536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0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43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Запланировано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Фактическое исполнение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26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модернизации научной инфраструктуры, выполняемые за счет средств гранта (п</a:t>
                      </a:r>
                      <a:r>
                        <a:rPr lang="en-US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3.1</a:t>
                      </a:r>
                      <a:r>
                        <a:rPr lang="ru-RU" sz="1600" b="1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ПГ)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45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приобретению селекционной и животноводческой техники, лабораторного оборудования для создания и внедрения современных технологий, выполняемые за счет средств гранта (п. 3.2-3.8 ПГ)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145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приобретению селекционной и животноводческой техники, лабораторного оборудования для создания и внедрения современных технологий, выполняемые за счет средств из внебюджетных источников (п. 3.9-3.11 ПГ)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1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Мероприятия по подготовке высококвалифицированных кадров для агропромышленного комплекса, необходимых для реализации мероприятий программы создания и развития центра за счет средств гранта (п. 3.12 ПГ)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14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Мероприятия по подготовке высококвалифицированных кадров для агропромышленного комплекса, необходимых для реализации мероприятий программы создания и развития центра за счет средств из внебюджетных источников (п. 3.13-3.14 ПГ)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Мероприятия по проведению научных исследований и разработке новых технологий в области селекции, выполняемые за счет средств гранта (п. 3.15-3.16 ПГ)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435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проведению научных исследований и разработке новых технологий в области селекции, выполняемые за счет средств из внебюджетных источников (п. 3.17-3.23 ПГ)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Выполнено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Номер слайда 18">
            <a:extLst>
              <a:ext uri="{FF2B5EF4-FFF2-40B4-BE49-F238E27FC236}">
                <a16:creationId xmlns:a16="http://schemas.microsoft.com/office/drawing/2014/main" id="{EC38EEE2-1E57-7BD3-A1CC-C041A2FC4CAD}"/>
              </a:ext>
            </a:extLst>
          </p:cNvPr>
          <p:cNvSpPr txBox="1">
            <a:spLocks/>
          </p:cNvSpPr>
          <p:nvPr/>
        </p:nvSpPr>
        <p:spPr>
          <a:xfrm>
            <a:off x="11926503" y="9625"/>
            <a:ext cx="25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2</a:t>
            </a:fld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1D9BCB-BC98-5CAA-1F06-363BB5A92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" y="107604"/>
            <a:ext cx="2311150" cy="9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92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419" y="166425"/>
            <a:ext cx="9272336" cy="974536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ТЕХНИКА И ОБОРУДОВАНИЕ, ПРИОБРЕТЕННЫЕ 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2023 ГОДУ ЗА СЧЕТ СРЕДСТВ ГРАНТА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43613"/>
              </p:ext>
            </p:extLst>
          </p:nvPr>
        </p:nvGraphicFramePr>
        <p:xfrm>
          <a:off x="365077" y="1319323"/>
          <a:ext cx="9388598" cy="3235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19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П/П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</a:t>
                      </a:r>
                      <a:r>
                        <a:rPr lang="ru-RU" sz="18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ОБОРУДОВАНИЯ/ТЕХНИКИ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КОЛ-ВО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Линия для очистки оригинальных и элитных семян кормовых культур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Фотосепаратор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Сапсан 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Бокс микробиологической безопасности БМБ-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-«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Ламинар-С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»,1,2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Лабораторная центрифуга с охлаждением VARISPIN 6R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Сублиматор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для сублимации биологических материалов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Аквадистиллятор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медицинского электрического АЭ-10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Компьютерная техника для создания АРМ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11926503" y="9625"/>
            <a:ext cx="255872" cy="365125"/>
          </a:xfrm>
        </p:spPr>
        <p:txBody>
          <a:bodyPr/>
          <a:lstStyle/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3</a:t>
            </a:fld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22530" name="AutoShape 2" descr="blob:https://web.whatsapp.com/b69cc602-ac61-4dfa-821b-7381995178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blob:https://web.whatsapp.com/b69cc602-ac61-4dfa-821b-7381995178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blob:https://web.whatsapp.com/b69cc602-ac61-4dfa-821b-7381995178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blob:https://web.whatsapp.com/b69cc602-ac61-4dfa-821b-7381995178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blob:https://web.whatsapp.com/a0506d9d-5c82-4e95-8e30-fe3ac5e4f5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9" name="Picture 11" descr="E:\БНИИСХ\ССЦ 2023\межведомственный\a0506d9d-5c82-4e95-8e30-fe3ac5e4f556.jpg"/>
          <p:cNvPicPr>
            <a:picLocks noChangeAspect="1" noChangeArrowheads="1"/>
          </p:cNvPicPr>
          <p:nvPr/>
        </p:nvPicPr>
        <p:blipFill>
          <a:blip r:embed="rId2" cstate="print"/>
          <a:srcRect l="2074" t="17095" b="22601"/>
          <a:stretch>
            <a:fillRect/>
          </a:stretch>
        </p:blipFill>
        <p:spPr bwMode="auto">
          <a:xfrm>
            <a:off x="9981236" y="4018268"/>
            <a:ext cx="2041358" cy="2583388"/>
          </a:xfrm>
          <a:prstGeom prst="rect">
            <a:avLst/>
          </a:prstGeom>
          <a:noFill/>
        </p:spPr>
      </p:pic>
      <p:sp>
        <p:nvSpPr>
          <p:cNvPr id="22542" name="AutoShape 14" descr="blob:https://web.whatsapp.com/b416c27f-427a-4888-8b58-0b1004fc60c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E:\БНИИСХ\ССЦ 2023\межведомственный\бунк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00" y="4732117"/>
            <a:ext cx="1481559" cy="1975412"/>
          </a:xfrm>
          <a:prstGeom prst="rect">
            <a:avLst/>
          </a:prstGeom>
          <a:noFill/>
        </p:spPr>
      </p:pic>
      <p:pic>
        <p:nvPicPr>
          <p:cNvPr id="22544" name="Picture 16" descr="E:\БНИИСХ\ССЦ 2023\межведомственный\маш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0764" y="4859267"/>
            <a:ext cx="2476982" cy="1914750"/>
          </a:xfrm>
          <a:prstGeom prst="rect">
            <a:avLst/>
          </a:prstGeom>
          <a:noFill/>
        </p:spPr>
      </p:pic>
      <p:pic>
        <p:nvPicPr>
          <p:cNvPr id="22545" name="Picture 17" descr="E:\БНИИСХ\ССЦ 2023\межведомственный\сублимат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1463" y="4735698"/>
            <a:ext cx="1914806" cy="2038320"/>
          </a:xfrm>
          <a:prstGeom prst="rect">
            <a:avLst/>
          </a:prstGeom>
          <a:noFill/>
        </p:spPr>
      </p:pic>
      <p:pic>
        <p:nvPicPr>
          <p:cNvPr id="22546" name="Picture 18" descr="E:\БНИИСХ\ССЦ 2023\межведомственный\фотосепарат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64126" y="1371727"/>
            <a:ext cx="1938629" cy="2480752"/>
          </a:xfrm>
          <a:prstGeom prst="rect">
            <a:avLst/>
          </a:prstGeom>
          <a:noFill/>
        </p:spPr>
      </p:pic>
      <p:sp>
        <p:nvSpPr>
          <p:cNvPr id="22548" name="AutoShape 20" descr="blob:https://web.whatsapp.com/7e6665a4-ff42-451b-900b-963d554c15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0" name="AutoShape 22" descr="blob:https://web.whatsapp.com/7e6665a4-ff42-451b-900b-963d554c15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51" name="Picture 23" descr="E:\БНИИСХ\ССЦ 2023\межведомственный\ОС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9376" y="4832808"/>
            <a:ext cx="2550288" cy="1918693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CEA60D-334B-04F4-45BF-9AE4CDD221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" y="107604"/>
            <a:ext cx="2311150" cy="9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9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103" y="237484"/>
            <a:ext cx="9272336" cy="79564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ТЕХНИКА И ОБОРУДОВАНИЕ, ПРИОБРЕТЕННЫЕ 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2023 ГОДУ ЗА СЧЕТ СРЕДСТВ ГРАНТА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57932"/>
              </p:ext>
            </p:extLst>
          </p:nvPr>
        </p:nvGraphicFramePr>
        <p:xfrm>
          <a:off x="376087" y="1394709"/>
          <a:ext cx="8647817" cy="24942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9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3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П/П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</a:t>
                      </a:r>
                      <a:r>
                        <a:rPr lang="ru-RU" sz="18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ОБОРУДОВАНИЯ/ТЕХНИКИ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КОЛ-ВО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DT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-171 регистраторы температуры и влажности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Вакуумный диафрагменный насос «Superpump-0,33 2D», </a:t>
                      </a:r>
                      <a:r>
                        <a:rPr lang="en-US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nticorrozion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  <a:p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Колбонагреватель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5drops 2000 D на 2000 мл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Анализатор температуры плавления MP470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12.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Фотоколориметр "Экотест-2020-8-РС" (RS-232)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12" descr="E:\БНИИСХ\ССЦ 2023\межведомственный\b69cc602-ac61-4dfa-821b-7381995178db.jpg"/>
          <p:cNvPicPr>
            <a:picLocks noChangeAspect="1" noChangeArrowheads="1"/>
          </p:cNvPicPr>
          <p:nvPr/>
        </p:nvPicPr>
        <p:blipFill>
          <a:blip r:embed="rId2" cstate="print"/>
          <a:srcRect l="19177" r="22275"/>
          <a:stretch>
            <a:fillRect/>
          </a:stretch>
        </p:blipFill>
        <p:spPr bwMode="auto">
          <a:xfrm>
            <a:off x="6430892" y="4069980"/>
            <a:ext cx="2664031" cy="2633759"/>
          </a:xfrm>
          <a:prstGeom prst="rect">
            <a:avLst/>
          </a:prstGeom>
          <a:noFill/>
        </p:spPr>
      </p:pic>
      <p:pic>
        <p:nvPicPr>
          <p:cNvPr id="7170" name="Picture 2" descr="https://avatars.mds.yandex.net/i?id=65b64018b3a8af79a424db4167f62372_sr-6961846-images-thumbs&amp;n=13"/>
          <p:cNvPicPr>
            <a:picLocks noChangeAspect="1" noChangeArrowheads="1"/>
          </p:cNvPicPr>
          <p:nvPr/>
        </p:nvPicPr>
        <p:blipFill>
          <a:blip r:embed="rId3" cstate="print"/>
          <a:srcRect l="23880" t="51321" r="28554" b="-34"/>
          <a:stretch>
            <a:fillRect/>
          </a:stretch>
        </p:blipFill>
        <p:spPr bwMode="auto">
          <a:xfrm>
            <a:off x="9273626" y="1260991"/>
            <a:ext cx="2780813" cy="1887705"/>
          </a:xfrm>
          <a:prstGeom prst="rect">
            <a:avLst/>
          </a:prstGeom>
          <a:noFill/>
        </p:spPr>
      </p:pic>
      <p:pic>
        <p:nvPicPr>
          <p:cNvPr id="7172" name="Picture 4" descr="E:\БНИИСХ\ССЦ 2023\межведомственный\IMG_20240209_162707.jpg"/>
          <p:cNvPicPr>
            <a:picLocks noChangeAspect="1" noChangeArrowheads="1"/>
          </p:cNvPicPr>
          <p:nvPr/>
        </p:nvPicPr>
        <p:blipFill>
          <a:blip r:embed="rId4" cstate="print"/>
          <a:srcRect l="7959" t="22365" r="20374"/>
          <a:stretch>
            <a:fillRect/>
          </a:stretch>
        </p:blipFill>
        <p:spPr bwMode="auto">
          <a:xfrm>
            <a:off x="155574" y="4184397"/>
            <a:ext cx="3068887" cy="2523131"/>
          </a:xfrm>
          <a:prstGeom prst="rect">
            <a:avLst/>
          </a:prstGeom>
          <a:noFill/>
        </p:spPr>
      </p:pic>
      <p:pic>
        <p:nvPicPr>
          <p:cNvPr id="7173" name="Picture 5" descr="E:\БНИИСХ\ССЦ 2023\межведомственный\IMG_20240209_162717.jpg"/>
          <p:cNvPicPr>
            <a:picLocks noChangeAspect="1" noChangeArrowheads="1"/>
          </p:cNvPicPr>
          <p:nvPr/>
        </p:nvPicPr>
        <p:blipFill>
          <a:blip r:embed="rId5" cstate="print"/>
          <a:srcRect t="31895" r="15764" b="4669"/>
          <a:stretch>
            <a:fillRect/>
          </a:stretch>
        </p:blipFill>
        <p:spPr bwMode="auto">
          <a:xfrm flipH="1">
            <a:off x="3431968" y="4028796"/>
            <a:ext cx="2664031" cy="2674944"/>
          </a:xfrm>
          <a:prstGeom prst="rect">
            <a:avLst/>
          </a:prstGeom>
          <a:noFill/>
        </p:spPr>
      </p:pic>
      <p:sp>
        <p:nvSpPr>
          <p:cNvPr id="7175" name="AutoShape 7" descr="blob:https://web.whatsapp.com/bba1dc55-5b39-45c0-a861-3d029441e2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E:\БНИИСХ\ССЦ 2023\межведомственный\ИН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8797" y="3291506"/>
            <a:ext cx="2567706" cy="3412233"/>
          </a:xfrm>
          <a:prstGeom prst="rect">
            <a:avLst/>
          </a:prstGeom>
          <a:noFill/>
        </p:spPr>
      </p:pic>
      <p:sp>
        <p:nvSpPr>
          <p:cNvPr id="3" name="Номер слайда 18">
            <a:extLst>
              <a:ext uri="{FF2B5EF4-FFF2-40B4-BE49-F238E27FC236}">
                <a16:creationId xmlns:a16="http://schemas.microsoft.com/office/drawing/2014/main" id="{83EA29DF-26A6-C336-97E7-DD009FBD62EE}"/>
              </a:ext>
            </a:extLst>
          </p:cNvPr>
          <p:cNvSpPr txBox="1">
            <a:spLocks/>
          </p:cNvSpPr>
          <p:nvPr/>
        </p:nvSpPr>
        <p:spPr>
          <a:xfrm>
            <a:off x="11926503" y="9625"/>
            <a:ext cx="25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4</a:t>
            </a:fld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915020-8EF7-6F08-64C8-1EAD89F72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" y="107604"/>
            <a:ext cx="2311150" cy="9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97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402" y="324669"/>
            <a:ext cx="7917336" cy="79564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ТЕХНИКА И ОБОРУДОВАНИЕ, ПРИОБРЕТЕННЫЕ 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2023 ГОДУ ЗА СЧЕТ ВНЕБЮДЖЕТНЫХ СРЕДСТВ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64392"/>
              </p:ext>
            </p:extLst>
          </p:nvPr>
        </p:nvGraphicFramePr>
        <p:xfrm>
          <a:off x="209807" y="1726774"/>
          <a:ext cx="7212055" cy="462884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17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6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П/П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</a:t>
                      </a:r>
                      <a:r>
                        <a:rPr lang="ru-RU" sz="18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ОБОРУДОВАНИЯ/ТЕХНИКИ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КОЛ-ВО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 сеялок зернотуковых КСКП-2,1 Дх2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Культиватор КПСП-4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Сухожаровой шкаф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Микроцентрифуга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вортекс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Стереоскопический 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тринокулярный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микроскоп PHONEFIX FIX419 с камерой 38 Мп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Шейкер-инкубатор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Сосуд 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Дьюара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СДП-10/60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Регистраторы температуры CEM DT-171 с элементом питания литиевым 1200 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mAh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</a:t>
                      </a: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Тепловизор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Hikmicro</a:t>
                      </a:r>
                      <a:r>
                        <a:rPr lang="ru-RU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G40 с поверкой 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Дозаторы механические и автоматические 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17 </a:t>
                      </a:r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0" b="9545"/>
          <a:stretch>
            <a:fillRect/>
          </a:stretch>
        </p:blipFill>
        <p:spPr>
          <a:xfrm>
            <a:off x="7510156" y="1228928"/>
            <a:ext cx="3006878" cy="13630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3621" y="2790444"/>
            <a:ext cx="1951754" cy="1980097"/>
          </a:xfrm>
          <a:prstGeom prst="rect">
            <a:avLst/>
          </a:prstGeom>
        </p:spPr>
      </p:pic>
      <p:pic>
        <p:nvPicPr>
          <p:cNvPr id="6145" name="Picture 1" descr="E:\БНИИСХ\ССЦ 2023\межведомственный\сухожар.jpg"/>
          <p:cNvPicPr>
            <a:picLocks noChangeAspect="1" noChangeArrowheads="1"/>
          </p:cNvPicPr>
          <p:nvPr/>
        </p:nvPicPr>
        <p:blipFill>
          <a:blip r:embed="rId4" cstate="print"/>
          <a:srcRect l="17226" t="1470" r="24690"/>
          <a:stretch>
            <a:fillRect/>
          </a:stretch>
        </p:blipFill>
        <p:spPr bwMode="auto">
          <a:xfrm>
            <a:off x="7540044" y="2667972"/>
            <a:ext cx="1615140" cy="1262030"/>
          </a:xfrm>
          <a:prstGeom prst="rect">
            <a:avLst/>
          </a:prstGeom>
          <a:noFill/>
        </p:spPr>
      </p:pic>
      <p:pic>
        <p:nvPicPr>
          <p:cNvPr id="6146" name="Picture 2" descr="E:\БНИИСХ\ССЦ 2023\межведомственный\качалка.jpg"/>
          <p:cNvPicPr>
            <a:picLocks noChangeAspect="1" noChangeArrowheads="1"/>
          </p:cNvPicPr>
          <p:nvPr/>
        </p:nvPicPr>
        <p:blipFill>
          <a:blip r:embed="rId5" cstate="print"/>
          <a:srcRect l="492" t="31525" b="17741"/>
          <a:stretch>
            <a:fillRect/>
          </a:stretch>
        </p:blipFill>
        <p:spPr bwMode="auto">
          <a:xfrm>
            <a:off x="7717843" y="4833425"/>
            <a:ext cx="1768082" cy="1954384"/>
          </a:xfrm>
          <a:prstGeom prst="rect">
            <a:avLst/>
          </a:prstGeom>
          <a:noFill/>
        </p:spPr>
      </p:pic>
      <p:pic>
        <p:nvPicPr>
          <p:cNvPr id="6147" name="Picture 3" descr="E:\БНИИСХ\ССЦ 2023\межведомственный\микроц вортекс.jpg"/>
          <p:cNvPicPr>
            <a:picLocks noChangeAspect="1" noChangeArrowheads="1"/>
          </p:cNvPicPr>
          <p:nvPr/>
        </p:nvPicPr>
        <p:blipFill>
          <a:blip r:embed="rId6" cstate="print"/>
          <a:srcRect l="7243" t="24310" b="24804"/>
          <a:stretch>
            <a:fillRect/>
          </a:stretch>
        </p:blipFill>
        <p:spPr bwMode="auto">
          <a:xfrm>
            <a:off x="8912889" y="3403987"/>
            <a:ext cx="1146071" cy="1363104"/>
          </a:xfrm>
          <a:prstGeom prst="rect">
            <a:avLst/>
          </a:prstGeom>
          <a:noFill/>
        </p:spPr>
      </p:pic>
      <p:pic>
        <p:nvPicPr>
          <p:cNvPr id="6148" name="Picture 4" descr="E:\БНИИСХ\ССЦ 2023\межведомственный\тринокуляр.jpg"/>
          <p:cNvPicPr>
            <a:picLocks noChangeAspect="1" noChangeArrowheads="1"/>
          </p:cNvPicPr>
          <p:nvPr/>
        </p:nvPicPr>
        <p:blipFill>
          <a:blip r:embed="rId7" cstate="print"/>
          <a:srcRect t="24979" b="37553"/>
          <a:stretch>
            <a:fillRect/>
          </a:stretch>
        </p:blipFill>
        <p:spPr bwMode="auto">
          <a:xfrm>
            <a:off x="9781906" y="4875447"/>
            <a:ext cx="2272533" cy="1846028"/>
          </a:xfrm>
          <a:prstGeom prst="rect">
            <a:avLst/>
          </a:prstGeom>
          <a:noFill/>
        </p:spPr>
      </p:pic>
      <p:pic>
        <p:nvPicPr>
          <p:cNvPr id="6149" name="Picture 5" descr="E:\БНИИСХ\ССЦ 2023\межведомственный\сосуд дюара.jpg"/>
          <p:cNvPicPr>
            <a:picLocks noChangeAspect="1" noChangeArrowheads="1"/>
          </p:cNvPicPr>
          <p:nvPr/>
        </p:nvPicPr>
        <p:blipFill>
          <a:blip r:embed="rId8" cstate="print"/>
          <a:srcRect l="12433" t="26498" r="16214" b="13755"/>
          <a:stretch>
            <a:fillRect/>
          </a:stretch>
        </p:blipFill>
        <p:spPr bwMode="auto">
          <a:xfrm>
            <a:off x="10772266" y="480593"/>
            <a:ext cx="1163068" cy="2111418"/>
          </a:xfrm>
          <a:prstGeom prst="rect">
            <a:avLst/>
          </a:prstGeom>
          <a:noFill/>
        </p:spPr>
      </p:pic>
      <p:sp>
        <p:nvSpPr>
          <p:cNvPr id="3" name="Номер слайда 18">
            <a:extLst>
              <a:ext uri="{FF2B5EF4-FFF2-40B4-BE49-F238E27FC236}">
                <a16:creationId xmlns:a16="http://schemas.microsoft.com/office/drawing/2014/main" id="{A05604CC-D9E7-7EB6-1830-6BABA315FEBE}"/>
              </a:ext>
            </a:extLst>
          </p:cNvPr>
          <p:cNvSpPr txBox="1">
            <a:spLocks/>
          </p:cNvSpPr>
          <p:nvPr/>
        </p:nvSpPr>
        <p:spPr>
          <a:xfrm>
            <a:off x="11926503" y="9625"/>
            <a:ext cx="25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5</a:t>
            </a:fld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499AE8-935A-214C-6B91-A25AB2EAFA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6" y="235416"/>
            <a:ext cx="2311150" cy="9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5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9662" y="273132"/>
            <a:ext cx="9272337" cy="795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ДЕЯТЕЛЬНОСТИ ЦЕНТРА В 2023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64870"/>
              </p:ext>
            </p:extLst>
          </p:nvPr>
        </p:nvGraphicFramePr>
        <p:xfrm>
          <a:off x="486134" y="1435260"/>
          <a:ext cx="11327600" cy="494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6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8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Индикатор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Единица измерения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Значение 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61" marR="91461" marT="45731" marB="4573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Выполнение 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план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факт</a:t>
                      </a:r>
                    </a:p>
                  </a:txBody>
                  <a:tcPr marL="91461" marR="91461" marT="45731" marB="45731" anchor="ctr"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31" marB="457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97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Доля исследователей в возрасте до 39 лет в общей численности работников ССЦ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44,0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48,65*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+4,65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5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созданных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РИД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выполнено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6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созданных технологий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+2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00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Число работников ССЦ, прошедших обучение по</a:t>
                      </a:r>
                      <a:r>
                        <a:rPr lang="ru-RU" sz="1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программам ПК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+10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00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производства оригинальных и элитных семян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т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50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56,35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+6,35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005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Объем реализации оригинальных и элитных семян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т</a:t>
                      </a:r>
                    </a:p>
                  </a:txBody>
                  <a:tcPr marL="91461" marR="91461" marT="45731" marB="457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+mn-lt"/>
                          <a:cs typeface="Arial" pitchFamily="34" charset="0"/>
                        </a:rPr>
                        <a:t>40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45,97</a:t>
                      </a:r>
                    </a:p>
                  </a:txBody>
                  <a:tcPr marL="26663" marR="26663" marT="63990" marB="639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+5,97</a:t>
                      </a:r>
                    </a:p>
                  </a:txBody>
                  <a:tcPr marL="26663" marR="26663" marT="63990" marB="639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6055" y="6488668"/>
            <a:ext cx="237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* По расчетам  системы </a:t>
            </a:r>
            <a:r>
              <a:rPr lang="en-US" sz="1400" b="1" dirty="0" err="1"/>
              <a:t>sstp</a:t>
            </a:r>
            <a:endParaRPr lang="ru-RU" sz="1400" b="1" dirty="0"/>
          </a:p>
        </p:txBody>
      </p:sp>
      <p:sp>
        <p:nvSpPr>
          <p:cNvPr id="3" name="Номер слайда 18">
            <a:extLst>
              <a:ext uri="{FF2B5EF4-FFF2-40B4-BE49-F238E27FC236}">
                <a16:creationId xmlns:a16="http://schemas.microsoft.com/office/drawing/2014/main" id="{468CDC15-842E-62D1-24E8-469C8F05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6503" y="9625"/>
            <a:ext cx="255872" cy="365125"/>
          </a:xfrm>
        </p:spPr>
        <p:txBody>
          <a:bodyPr/>
          <a:lstStyle/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6</a:t>
            </a:fld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09C0F5-E94A-8AFA-83C0-CE6C926E1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1" y="183879"/>
            <a:ext cx="2311150" cy="9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20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877" y="126320"/>
            <a:ext cx="9272337" cy="4560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ДЕЯТЕЛЬНОСТИ ЦЕНТРА В 2023 ГОДУ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46951"/>
              </p:ext>
            </p:extLst>
          </p:nvPr>
        </p:nvGraphicFramePr>
        <p:xfrm>
          <a:off x="185197" y="661792"/>
          <a:ext cx="11806175" cy="622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Люцерна изменчивая сорт «Сафия»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Сорт костреца безостого «</a:t>
                      </a:r>
                      <a:r>
                        <a:rPr lang="ru-RU" dirty="0" err="1"/>
                        <a:t>Шаймуртовец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Сорт гороха «Кормовой 23»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Авторы: Низаева А.А., Володина И.А., </a:t>
                      </a:r>
                      <a:r>
                        <a:rPr lang="ru-RU" sz="1200" b="1" dirty="0" err="1"/>
                        <a:t>Азнаева</a:t>
                      </a:r>
                      <a:r>
                        <a:rPr lang="ru-RU" sz="1200" b="1" dirty="0"/>
                        <a:t> Г.М., </a:t>
                      </a:r>
                      <a:r>
                        <a:rPr lang="ru-RU" sz="1200" b="1" dirty="0" err="1" smtClean="0"/>
                        <a:t>Акчурин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1" dirty="0"/>
                        <a:t>Р.Л., Малышева Н.Ю.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Сорт превышает стандарт –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Галия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- по урожаю зеленой массы на 19,4%; семян на 25,4%; содержанию протеина на 5,8%.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Устойчив к основным болезням, полеганию</a:t>
                      </a:r>
                      <a:r>
                        <a:rPr lang="ru-RU" sz="1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вымерзанию.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Рекомендуется для сенокосно-пастбищного использования в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Предуральской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степной и Южной лесостепной зонах РБ.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Разработана сортовая технология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1" kern="0" spc="0" dirty="0"/>
                        <a:t>Авторы: Низаева А.А., </a:t>
                      </a:r>
                      <a:r>
                        <a:rPr lang="ru-RU" sz="1200" b="1" kern="0" spc="0" dirty="0" err="1"/>
                        <a:t>Шарипкулова</a:t>
                      </a:r>
                      <a:r>
                        <a:rPr lang="ru-RU" sz="1200" b="1" kern="0" spc="0" dirty="0"/>
                        <a:t> З.М., Акчурин Р.Л.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Сорт превышает стандарт –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Чишминский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3 - по урожаю зеленой массы на 11,7%; семян на 31,0%; содержанию протеина на 3,4%.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Устойчив к основным болезням, полеганию</a:t>
                      </a:r>
                      <a:r>
                        <a:rPr lang="ru-RU" sz="1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вымерзанию.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Рекомендуется для сенокосно-пастбищного использования в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Предуральской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степной и Южной лесостепной зонах РБ.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Разработана сортовая технология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1" kern="0" spc="0" dirty="0"/>
                        <a:t>Авторы: Давлетов Ф.А., </a:t>
                      </a:r>
                      <a:r>
                        <a:rPr lang="ru-RU" sz="1200" b="1" kern="0" spc="0" dirty="0" err="1"/>
                        <a:t>Нигматуллина</a:t>
                      </a:r>
                      <a:r>
                        <a:rPr lang="ru-RU" sz="1200" b="1" kern="0" spc="0" dirty="0"/>
                        <a:t> Г.М, </a:t>
                      </a:r>
                      <a:r>
                        <a:rPr lang="ru-RU" sz="1200" b="1" kern="0" spc="0" dirty="0" err="1"/>
                        <a:t>Гайнуллина</a:t>
                      </a:r>
                      <a:r>
                        <a:rPr lang="ru-RU" sz="1200" b="1" kern="0" spc="0" dirty="0"/>
                        <a:t> К.П., </a:t>
                      </a:r>
                      <a:r>
                        <a:rPr lang="ru-RU" sz="1200" b="1" kern="0" spc="0" dirty="0" err="1"/>
                        <a:t>Хуснутдинов</a:t>
                      </a:r>
                      <a:r>
                        <a:rPr lang="ru-RU" sz="1200" b="1" kern="0" spc="0" baseline="0" dirty="0"/>
                        <a:t> В.В., </a:t>
                      </a:r>
                      <a:r>
                        <a:rPr lang="ru-RU" sz="1200" b="1" kern="0" spc="0" baseline="0" dirty="0" err="1"/>
                        <a:t>Бадамшина</a:t>
                      </a:r>
                      <a:r>
                        <a:rPr lang="ru-RU" sz="1200" b="1" kern="0" spc="0" baseline="0" dirty="0"/>
                        <a:t> Е.В.</a:t>
                      </a:r>
                      <a:endParaRPr lang="ru-RU" sz="1200" b="1" kern="0" spc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Сорт превышает стандарт – Кормовой 5 - по средней урожайности на 2,1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ц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/га, зеленой массы на 32,6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ц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/га; урожайности сухого вещества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на 2,3 </a:t>
                      </a:r>
                      <a:r>
                        <a:rPr lang="ru-RU" sz="14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ц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/га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Устойчив к основным болезням, полеганию</a:t>
                      </a:r>
                      <a:r>
                        <a:rPr lang="ru-RU" sz="14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вымерзанию.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Рекомендован для возделывания в Уральском, Средневолжском и Волго-Вятском регионах РФ.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Разработана сортовая технология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35870" t="16511" r="27273" b="28494"/>
          <a:stretch>
            <a:fillRect/>
          </a:stretch>
        </p:blipFill>
        <p:spPr bwMode="auto">
          <a:xfrm>
            <a:off x="1089566" y="1111169"/>
            <a:ext cx="2290242" cy="192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36545" t="19809" r="26753" b="24364"/>
          <a:stretch>
            <a:fillRect/>
          </a:stretch>
        </p:blipFill>
        <p:spPr bwMode="auto">
          <a:xfrm>
            <a:off x="4957868" y="1053296"/>
            <a:ext cx="2299459" cy="196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6026" t="6511" r="10857" b="20000"/>
          <a:stretch>
            <a:fillRect/>
          </a:stretch>
        </p:blipFill>
        <p:spPr bwMode="auto">
          <a:xfrm>
            <a:off x="1076796" y="5439584"/>
            <a:ext cx="2041225" cy="13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26805" t="9836" r="10701" b="17299"/>
          <a:stretch>
            <a:fillRect/>
          </a:stretch>
        </p:blipFill>
        <p:spPr bwMode="auto">
          <a:xfrm>
            <a:off x="5179270" y="5414545"/>
            <a:ext cx="2114710" cy="138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25870" t="10251" r="10935" b="13420"/>
          <a:stretch>
            <a:fillRect/>
          </a:stretch>
        </p:blipFill>
        <p:spPr bwMode="auto">
          <a:xfrm>
            <a:off x="9129131" y="5414545"/>
            <a:ext cx="2078664" cy="141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/>
          <a:srcRect l="36234" t="26459" r="21143" b="20000"/>
          <a:stretch>
            <a:fillRect/>
          </a:stretch>
        </p:blipFill>
        <p:spPr bwMode="auto">
          <a:xfrm>
            <a:off x="8672773" y="1101169"/>
            <a:ext cx="2733441" cy="193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18">
            <a:extLst>
              <a:ext uri="{FF2B5EF4-FFF2-40B4-BE49-F238E27FC236}">
                <a16:creationId xmlns:a16="http://schemas.microsoft.com/office/drawing/2014/main" id="{4B7F90C8-0677-EB24-AB8A-7B4E6366E049}"/>
              </a:ext>
            </a:extLst>
          </p:cNvPr>
          <p:cNvSpPr txBox="1">
            <a:spLocks/>
          </p:cNvSpPr>
          <p:nvPr/>
        </p:nvSpPr>
        <p:spPr>
          <a:xfrm>
            <a:off x="11926503" y="9625"/>
            <a:ext cx="25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7</a:t>
            </a:fld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ABA4F4-37AE-34DA-A419-3967998B2A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7" y="46848"/>
            <a:ext cx="1300400" cy="54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20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532" y="105875"/>
            <a:ext cx="9272337" cy="4629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ДЕЯТЕЛЬНОСТИ ЦЕНТРА В 2023 ГОДУ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423D-813F-44CC-A334-B1B93CDB429C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52587"/>
              </p:ext>
            </p:extLst>
          </p:nvPr>
        </p:nvGraphicFramePr>
        <p:xfrm>
          <a:off x="275925" y="645174"/>
          <a:ext cx="10278319" cy="614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930">
                <a:tc gridSpan="4">
                  <a:txBody>
                    <a:bodyPr/>
                    <a:lstStyle/>
                    <a:p>
                      <a:r>
                        <a:rPr lang="ru-RU" sz="1400" cap="all" baseline="0" dirty="0">
                          <a:solidFill>
                            <a:srgbClr val="FFFF00"/>
                          </a:solidFill>
                        </a:rPr>
                        <a:t>Разработаны технологии: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49"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1.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возделывания  люцерны сорта "Сафия»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обеспечивает высокую урожайность зеленой и сухой массы, увеличение валового сбора корма хорошего качества на 19,4% , семян на 25,4% и увеличение посевных площадей в Республике Башкортостан люцерны - 30  %.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149"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2.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возделывания сорта  костреца безостого "Шаймуратовец»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обеспечивает высокую урожайность зеленой и сухой массы, увеличение валового сбора корма хорошего качества на 11,7% , семян на 31,0% и увеличение посевных площадей в Республике Башкортостан костреца безостого -20-25 %.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149"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3. 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 возделывания гороха сорта «Кормовой 23»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Разработанная технология обеспечивает высокую урожайность зерна. Зеленой и сухой массы, увеличение валового сбора зерна на 113-15 %, зеленой массы 20-22 %, сена - 10-12 % и расширение посевных площадей в Республике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Башкортостан.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411">
                <a:tc gridSpan="2"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Технология генетической идентификации сортов и линий люцерны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позволяет идентифицировать любой сорт, линию и популяцию люцерны. Технология основана на специальной тест-системе, которая позволяет проводить SSR-анализ по семи 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микросателлитным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локусам. Используемая тест-система состоит из семи пар 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праймеров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20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5. Технология генетической идентификации сортов и линий тимофеевки луговой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Технология позволяет однозначно идентифицировать любой сорт, линию и популяцию тимофеевки луговой. Технология основана на специальной тест-системе, которая позволяет проводить SSR-анализ по двум </a:t>
                      </a:r>
                      <a:r>
                        <a:rPr lang="ru-RU" sz="1200" dirty="0" err="1"/>
                        <a:t>микросателлитным</a:t>
                      </a:r>
                      <a:r>
                        <a:rPr lang="ru-RU" sz="1200" dirty="0"/>
                        <a:t> локусам. Используемая тест-система состоит из двух пар </a:t>
                      </a:r>
                      <a:r>
                        <a:rPr lang="ru-RU" sz="1200" dirty="0" err="1"/>
                        <a:t>праймеров</a:t>
                      </a:r>
                      <a:r>
                        <a:rPr lang="ru-RU" sz="1200" dirty="0"/>
                        <a:t> и двух </a:t>
                      </a:r>
                      <a:r>
                        <a:rPr lang="ru-RU" sz="1200" dirty="0" err="1"/>
                        <a:t>ПЦР-миксов</a:t>
                      </a:r>
                      <a:r>
                        <a:rPr lang="ru-RU" sz="120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273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>
                          <a:solidFill>
                            <a:srgbClr val="C00000"/>
                          </a:solidFill>
                        </a:rPr>
                        <a:t>Повышение квалификации за</a:t>
                      </a:r>
                      <a:r>
                        <a:rPr lang="ru-RU" sz="1400" b="1" cap="all" baseline="0" dirty="0">
                          <a:solidFill>
                            <a:srgbClr val="C00000"/>
                          </a:solidFill>
                        </a:rPr>
                        <a:t> счет средств гранта</a:t>
                      </a:r>
                      <a:endParaRPr lang="ru-RU" sz="1400" b="1" cap="al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РГАУ МСХА им. К.А. Тимирязева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«Генетика, селекция и семеноводство кормовых культур. Технологии ускоренной селекции растений» -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11 чел.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67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all" dirty="0">
                          <a:solidFill>
                            <a:srgbClr val="C00000"/>
                          </a:solidFill>
                        </a:rPr>
                        <a:t>Повышение квалификации за</a:t>
                      </a:r>
                      <a:r>
                        <a:rPr lang="ru-RU" sz="1400" b="1" cap="all" baseline="0" dirty="0">
                          <a:solidFill>
                            <a:srgbClr val="C00000"/>
                          </a:solidFill>
                        </a:rPr>
                        <a:t> счет внебюджетных средств</a:t>
                      </a:r>
                      <a:endParaRPr lang="ru-RU" sz="1200" b="1" cap="al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35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ФГБУ </a:t>
                      </a:r>
                      <a:r>
                        <a:rPr lang="ru-RU" sz="1200" b="1" dirty="0" err="1"/>
                        <a:t>Россельхозцентр</a:t>
                      </a:r>
                      <a:r>
                        <a:rPr lang="ru-RU" sz="1200" b="1" dirty="0"/>
                        <a:t> по Ленинградской, Мурманской областям и Республике Карелии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«Семеноводство зерновых культур, трав и картофеля»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rgbClr val="C00000"/>
                          </a:solidFill>
                        </a:rPr>
                        <a:t>- 4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</a:rPr>
                        <a:t>чел.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41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ФГБОУ ВО Башкирский ГАУ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«Современные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биотехнологические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методы  в селекции и защите растений»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3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867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ФГБНУ «ВНИИ агрохимии имени Д.Н. Прянишникова»</a:t>
                      </a:r>
                      <a:endParaRPr lang="ru-RU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«Основные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 проведения регистрационных испытаний пестицидов 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агрохимикатов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документооборот в ходе их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выполнения»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 чел.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41766" t="10251" r="26208" b="18312"/>
          <a:stretch>
            <a:fillRect/>
          </a:stretch>
        </p:blipFill>
        <p:spPr bwMode="auto">
          <a:xfrm>
            <a:off x="10730405" y="1309352"/>
            <a:ext cx="1309954" cy="16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l="41714" t="12771" r="25714" b="15472"/>
          <a:stretch>
            <a:fillRect/>
          </a:stretch>
        </p:blipFill>
        <p:spPr bwMode="auto">
          <a:xfrm>
            <a:off x="10707506" y="3094766"/>
            <a:ext cx="1331088" cy="164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 l="42104" t="11801" r="26727" b="12009"/>
          <a:stretch>
            <a:fillRect/>
          </a:stretch>
        </p:blipFill>
        <p:spPr bwMode="auto">
          <a:xfrm>
            <a:off x="10729093" y="4869773"/>
            <a:ext cx="1325828" cy="18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548250" y="592243"/>
            <a:ext cx="159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Получено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3 патента </a:t>
            </a:r>
          </a:p>
        </p:txBody>
      </p:sp>
      <p:sp>
        <p:nvSpPr>
          <p:cNvPr id="3" name="Номер слайда 18">
            <a:extLst>
              <a:ext uri="{FF2B5EF4-FFF2-40B4-BE49-F238E27FC236}">
                <a16:creationId xmlns:a16="http://schemas.microsoft.com/office/drawing/2014/main" id="{8874D6AF-2A92-8CA4-EA4B-377C2A0CB413}"/>
              </a:ext>
            </a:extLst>
          </p:cNvPr>
          <p:cNvSpPr txBox="1">
            <a:spLocks/>
          </p:cNvSpPr>
          <p:nvPr/>
        </p:nvSpPr>
        <p:spPr>
          <a:xfrm>
            <a:off x="11926503" y="9625"/>
            <a:ext cx="25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8</a:t>
            </a:fld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4F6437-E05C-5534-A8E3-4073AD0ED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" y="71599"/>
            <a:ext cx="1117520" cy="47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20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165" y="374750"/>
            <a:ext cx="9272338" cy="755039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КОММЕРЦИАЛИЗАЦИЯ И ТРАНСФЕР ТЕХНОЛОГИЙ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9883"/>
              </p:ext>
            </p:extLst>
          </p:nvPr>
        </p:nvGraphicFramePr>
        <p:xfrm>
          <a:off x="865780" y="1450075"/>
          <a:ext cx="10460440" cy="50812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46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840">
                  <a:extLst>
                    <a:ext uri="{9D8B030D-6E8A-4147-A177-3AD203B41FA5}">
                      <a16:colId xmlns:a16="http://schemas.microsoft.com/office/drawing/2014/main" val="953898725"/>
                    </a:ext>
                  </a:extLst>
                </a:gridCol>
              </a:tblGrid>
              <a:tr h="7708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</a:rPr>
                        <a:t>НАИМЕНОВАНИЕ ЦЕЛЕВОГО ПОКАЗАТЕЛЯ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0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КОЛИЧЕСТВО ЗАКЛЮЧЕННЫХ ЛИЦЕНЗИОННЫХ ДОГОВОРОВ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+20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257">
                <a:tc>
                  <a:txBody>
                    <a:bodyPr/>
                    <a:lstStyle/>
                    <a:p>
                      <a:pPr marL="0" indent="806450" algn="l" defTabSz="914400" rtl="0" eaLnBrk="1" latinLnBrk="0" hangingPunct="1"/>
                      <a:r>
                        <a:rPr lang="ru-RU" sz="1800" kern="1200" dirty="0">
                          <a:solidFill>
                            <a:srgbClr val="002060"/>
                          </a:solidFill>
                        </a:rPr>
                        <a:t>ОБЪЕМ ПОЛУЧЕННЫХ РОЯЛТИ, тыс. руб.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93,8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189,8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+102,35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ОБЪЕМ ПРОИЗВЕДЕННОГО СЕМЕННОГО МАТЕРИАЛА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</a:rPr>
                        <a:t>(тонны)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44,99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55,91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+24,27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ОБЪЕМ РЕАЛИЗОВАННОГО СЕМЕННОГО МАТЕРИАЛА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</a:rPr>
                        <a:t>(тонны)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33,66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45,97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+36,57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1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cap="all" baseline="0" dirty="0">
                          <a:solidFill>
                            <a:srgbClr val="002060"/>
                          </a:solidFill>
                        </a:rPr>
                        <a:t>В структуре сортовых площадей РБ по многолетним и однолетним травам сорта селекции БНИИСХ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, %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76-79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79-81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+3-2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</a:rPr>
                        <a:t>ОБЪЕМ ВНЕБЮДЖЕТНЫХ СРЕДСТВ ОТ КОММЕРЦИАЛИЗАЦИИ НАУЧНО-ТЕХНИЧЕСКИХ РЕЗУЛЬТАТОВ (тыс. руб.)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2 613 800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1 827 675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-30,08 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18">
            <a:extLst>
              <a:ext uri="{FF2B5EF4-FFF2-40B4-BE49-F238E27FC236}">
                <a16:creationId xmlns:a16="http://schemas.microsoft.com/office/drawing/2014/main" id="{F3D1B7B4-A285-F1A6-213E-40C61CE9D1DF}"/>
              </a:ext>
            </a:extLst>
          </p:cNvPr>
          <p:cNvSpPr txBox="1">
            <a:spLocks/>
          </p:cNvSpPr>
          <p:nvPr/>
        </p:nvSpPr>
        <p:spPr>
          <a:xfrm>
            <a:off x="11926503" y="9625"/>
            <a:ext cx="25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E423D-813F-44CC-A334-B1B93CDB429C}" type="slidenum">
              <a:rPr lang="ru-RU" sz="1400" smtClean="0">
                <a:solidFill>
                  <a:srgbClr val="000066"/>
                </a:solidFill>
              </a:rPr>
              <a:pPr/>
              <a:t>9</a:t>
            </a:fld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316D89-D104-0B45-2F9E-6C101BF35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" y="107604"/>
            <a:ext cx="2311150" cy="97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416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1483</Words>
  <Application>Microsoft Office PowerPoint</Application>
  <PresentationFormat>Широкоэкранный</PresentationFormat>
  <Paragraphs>279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Реализация направлений, соответствующих программе создания и развития Селекционно-семеноводческого  центра по кормовым культурам УФИЦ РАН</vt:lpstr>
      <vt:lpstr>ЗАДАЧИ НА 2023 ГОД  и Выполнение Плана-графика мероприятий </vt:lpstr>
      <vt:lpstr>ТЕХНИКА И ОБОРУДОВАНИЕ, ПРИОБРЕТЕННЫЕ  В 2023 ГОДУ ЗА СЧЕТ СРЕДСТВ ГРАНТА </vt:lpstr>
      <vt:lpstr>ТЕХНИКА И ОБОРУДОВАНИЕ, ПРИОБРЕТЕННЫЕ  В 2023 ГОДУ ЗА СЧЕТ СРЕДСТВ ГРАНТА </vt:lpstr>
      <vt:lpstr>ТЕХНИКА И ОБОРУДОВАНИЕ, ПРИОБРЕТЕННЫЕ  В 2023 ГОДУ ЗА СЧЕТ ВНЕБЮДЖЕТНЫХ СРЕДСТВ</vt:lpstr>
      <vt:lpstr>РЕЗУЛЬТАТЫ ДЕЯТЕЛЬНОСТИ ЦЕНТРА В 2023 ГОДУ</vt:lpstr>
      <vt:lpstr>РЕЗУЛЬТАТЫ ДЕЯТЕЛЬНОСТИ ЦЕНТРА В 2023 ГОДУ</vt:lpstr>
      <vt:lpstr>РЕЗУЛЬТАТЫ ДЕЯТЕЛЬНОСТИ ЦЕНТРА В 2023 ГОДУ</vt:lpstr>
      <vt:lpstr>КОММЕРЦИАЛИЗАЦИЯ И ТРАНСФЕР ТЕХНОЛОГИЙ</vt:lpstr>
      <vt:lpstr>ВЗАИМОДЕЙСТВИЕ С РЕАЛЬНЫМ СЕКТОРОМ ЭКОНОМИКИ</vt:lpstr>
      <vt:lpstr>ПЛАН РАЗВИТИЯ СЕЛЕКЦИОННОГО ЦЕНТРА НА 2024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к совещанию   по вопросам реализации подпрограммы  «Развитие селекции и семеноводства картофеля в Российской Федерации» Федеральной научно-технической программы развития сельского хозяйства на 2017-2030 годы</dc:title>
  <dc:creator>Пешехонова Юлия Сергеевна</dc:creator>
  <cp:lastModifiedBy>User</cp:lastModifiedBy>
  <cp:revision>71</cp:revision>
  <cp:lastPrinted>2024-02-13T11:29:32Z</cp:lastPrinted>
  <dcterms:created xsi:type="dcterms:W3CDTF">2022-12-13T09:04:50Z</dcterms:created>
  <dcterms:modified xsi:type="dcterms:W3CDTF">2024-02-13T14:15:03Z</dcterms:modified>
</cp:coreProperties>
</file>