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7" r:id="rId3"/>
    <p:sldId id="266" r:id="rId4"/>
    <p:sldId id="264" r:id="rId5"/>
    <p:sldId id="267" r:id="rId6"/>
    <p:sldId id="268" r:id="rId7"/>
    <p:sldId id="260" r:id="rId8"/>
    <p:sldId id="269" r:id="rId9"/>
    <p:sldId id="259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99"/>
    <a:srgbClr val="FFFFCC"/>
    <a:srgbClr val="CCFFCC"/>
    <a:srgbClr val="CCFFFF"/>
    <a:srgbClr val="99CCFF"/>
    <a:srgbClr val="FFCC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EF8C2-A254-464E-92BE-90DC6BB6CAE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9BB35-ADA7-40F4-A5FD-F2C09EF0B1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6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0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9BB35-ADA7-40F4-A5FD-F2C09EF0B12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7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8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5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94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8797B44F-96DE-8B48-9289-476D720D39C0}"/>
              </a:ext>
            </a:extLst>
          </p:cNvPr>
          <p:cNvGrpSpPr/>
          <p:nvPr userDrawn="1"/>
        </p:nvGrpSpPr>
        <p:grpSpPr>
          <a:xfrm>
            <a:off x="-22863" y="-45721"/>
            <a:ext cx="12284967" cy="6948000"/>
            <a:chOff x="-22863" y="-45721"/>
            <a:chExt cx="12284967" cy="694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8C66F6B-1698-664E-8FA1-B4BCCC7C95F4}"/>
                </a:ext>
              </a:extLst>
            </p:cNvPr>
            <p:cNvSpPr/>
            <p:nvPr userDrawn="1"/>
          </p:nvSpPr>
          <p:spPr>
            <a:xfrm>
              <a:off x="-22863" y="-39695"/>
              <a:ext cx="12276150" cy="6941973"/>
            </a:xfrm>
            <a:prstGeom prst="rect">
              <a:avLst/>
            </a:prstGeom>
            <a:solidFill>
              <a:srgbClr val="005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154DC3C1-6D83-6448-8910-807358EF50F5}"/>
                </a:ext>
              </a:extLst>
            </p:cNvPr>
            <p:cNvSpPr/>
            <p:nvPr userDrawn="1"/>
          </p:nvSpPr>
          <p:spPr>
            <a:xfrm>
              <a:off x="9421792" y="3402957"/>
              <a:ext cx="2831495" cy="2419109"/>
            </a:xfrm>
            <a:custGeom>
              <a:avLst/>
              <a:gdLst>
                <a:gd name="connsiteX0" fmla="*/ 277793 w 2858947"/>
                <a:gd name="connsiteY0" fmla="*/ 995423 h 2419109"/>
                <a:gd name="connsiteX1" fmla="*/ 0 w 2858947"/>
                <a:gd name="connsiteY1" fmla="*/ 1006997 h 2419109"/>
                <a:gd name="connsiteX2" fmla="*/ 2858947 w 2858947"/>
                <a:gd name="connsiteY2" fmla="*/ 0 h 2419109"/>
                <a:gd name="connsiteX3" fmla="*/ 2835798 w 2858947"/>
                <a:gd name="connsiteY3" fmla="*/ 2419109 h 2419109"/>
                <a:gd name="connsiteX4" fmla="*/ 277793 w 2858947"/>
                <a:gd name="connsiteY4" fmla="*/ 995423 h 24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8947" h="2419109">
                  <a:moveTo>
                    <a:pt x="277793" y="995423"/>
                  </a:moveTo>
                  <a:lnTo>
                    <a:pt x="0" y="1006997"/>
                  </a:lnTo>
                  <a:lnTo>
                    <a:pt x="2858947" y="0"/>
                  </a:lnTo>
                  <a:lnTo>
                    <a:pt x="2835798" y="2419109"/>
                  </a:lnTo>
                  <a:lnTo>
                    <a:pt x="277793" y="995423"/>
                  </a:lnTo>
                  <a:close/>
                </a:path>
              </a:pathLst>
            </a:custGeom>
            <a:solidFill>
              <a:srgbClr val="016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F50F0EA0-F982-7646-ACDC-D4FF334526D2}"/>
                </a:ext>
              </a:extLst>
            </p:cNvPr>
            <p:cNvSpPr/>
            <p:nvPr userDrawn="1"/>
          </p:nvSpPr>
          <p:spPr>
            <a:xfrm>
              <a:off x="-22862" y="-39695"/>
              <a:ext cx="3612769" cy="5239001"/>
            </a:xfrm>
            <a:custGeom>
              <a:avLst/>
              <a:gdLst>
                <a:gd name="connsiteX0" fmla="*/ 0 w 3610430"/>
                <a:gd name="connsiteY0" fmla="*/ 0 h 5282736"/>
                <a:gd name="connsiteX1" fmla="*/ 1347537 w 3610430"/>
                <a:gd name="connsiteY1" fmla="*/ 0 h 5282736"/>
                <a:gd name="connsiteX2" fmla="*/ 3610430 w 3610430"/>
                <a:gd name="connsiteY2" fmla="*/ 1187710 h 5282736"/>
                <a:gd name="connsiteX3" fmla="*/ 1662796 w 3610430"/>
                <a:gd name="connsiteY3" fmla="*/ 5282736 h 5282736"/>
                <a:gd name="connsiteX4" fmla="*/ 0 w 3610430"/>
                <a:gd name="connsiteY4" fmla="*/ 936008 h 5282736"/>
                <a:gd name="connsiteX5" fmla="*/ 0 w 3610430"/>
                <a:gd name="connsiteY5" fmla="*/ 0 h 528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0430" h="5282736">
                  <a:moveTo>
                    <a:pt x="0" y="0"/>
                  </a:moveTo>
                  <a:lnTo>
                    <a:pt x="1347537" y="0"/>
                  </a:lnTo>
                  <a:lnTo>
                    <a:pt x="3610430" y="1187710"/>
                  </a:lnTo>
                  <a:lnTo>
                    <a:pt x="1662796" y="5282736"/>
                  </a:lnTo>
                  <a:lnTo>
                    <a:pt x="0" y="936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BCC32E61-E37A-FA48-BB32-0A7B05966B68}"/>
                </a:ext>
              </a:extLst>
            </p:cNvPr>
            <p:cNvSpPr/>
            <p:nvPr userDrawn="1"/>
          </p:nvSpPr>
          <p:spPr>
            <a:xfrm>
              <a:off x="1325548" y="-39695"/>
              <a:ext cx="2827232" cy="1177877"/>
            </a:xfrm>
            <a:custGeom>
              <a:avLst/>
              <a:gdLst>
                <a:gd name="connsiteX0" fmla="*/ 0 w 2825401"/>
                <a:gd name="connsiteY0" fmla="*/ 0 h 1187710"/>
                <a:gd name="connsiteX1" fmla="*/ 2825401 w 2825401"/>
                <a:gd name="connsiteY1" fmla="*/ 5002 h 1187710"/>
                <a:gd name="connsiteX2" fmla="*/ 2262893 w 2825401"/>
                <a:gd name="connsiteY2" fmla="*/ 1187710 h 1187710"/>
                <a:gd name="connsiteX3" fmla="*/ 0 w 2825401"/>
                <a:gd name="connsiteY3" fmla="*/ 0 h 118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5401" h="1187710">
                  <a:moveTo>
                    <a:pt x="0" y="0"/>
                  </a:moveTo>
                  <a:lnTo>
                    <a:pt x="2825401" y="5002"/>
                  </a:lnTo>
                  <a:lnTo>
                    <a:pt x="2262893" y="1187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6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B83E00CA-9AB2-4E43-BC9B-BB2C9C768BF3}"/>
                </a:ext>
              </a:extLst>
            </p:cNvPr>
            <p:cNvSpPr/>
            <p:nvPr userDrawn="1"/>
          </p:nvSpPr>
          <p:spPr>
            <a:xfrm>
              <a:off x="1641011" y="1138182"/>
              <a:ext cx="8149275" cy="5764096"/>
            </a:xfrm>
            <a:custGeom>
              <a:avLst/>
              <a:gdLst>
                <a:gd name="connsiteX0" fmla="*/ 1947634 w 8143998"/>
                <a:gd name="connsiteY0" fmla="*/ 0 h 5812214"/>
                <a:gd name="connsiteX1" fmla="*/ 8143998 w 8143998"/>
                <a:gd name="connsiteY1" fmla="*/ 3252245 h 5812214"/>
                <a:gd name="connsiteX2" fmla="*/ 1175582 w 8143998"/>
                <a:gd name="connsiteY2" fmla="*/ 5812214 h 5812214"/>
                <a:gd name="connsiteX3" fmla="*/ 656893 w 8143998"/>
                <a:gd name="connsiteY3" fmla="*/ 5812214 h 5812214"/>
                <a:gd name="connsiteX4" fmla="*/ 0 w 8143998"/>
                <a:gd name="connsiteY4" fmla="*/ 4095026 h 5812214"/>
                <a:gd name="connsiteX5" fmla="*/ 1947634 w 8143998"/>
                <a:gd name="connsiteY5" fmla="*/ 0 h 58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3998" h="5812214">
                  <a:moveTo>
                    <a:pt x="1947634" y="0"/>
                  </a:moveTo>
                  <a:lnTo>
                    <a:pt x="8143998" y="3252245"/>
                  </a:lnTo>
                  <a:lnTo>
                    <a:pt x="1175582" y="5812214"/>
                  </a:lnTo>
                  <a:lnTo>
                    <a:pt x="656893" y="5812214"/>
                  </a:lnTo>
                  <a:lnTo>
                    <a:pt x="0" y="4095026"/>
                  </a:lnTo>
                  <a:lnTo>
                    <a:pt x="1947634" y="0"/>
                  </a:lnTo>
                  <a:close/>
                </a:path>
              </a:pathLst>
            </a:custGeom>
            <a:solidFill>
              <a:srgbClr val="008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75056A36-EE60-D841-B6DF-01B1BA180847}"/>
                </a:ext>
              </a:extLst>
            </p:cNvPr>
            <p:cNvSpPr/>
            <p:nvPr userDrawn="1"/>
          </p:nvSpPr>
          <p:spPr>
            <a:xfrm>
              <a:off x="3589907" y="-45721"/>
              <a:ext cx="8672197" cy="4409224"/>
            </a:xfrm>
            <a:custGeom>
              <a:avLst/>
              <a:gdLst>
                <a:gd name="connsiteX0" fmla="*/ 562508 w 8663983"/>
                <a:gd name="connsiteY0" fmla="*/ 0 h 4434953"/>
                <a:gd name="connsiteX1" fmla="*/ 8652156 w 8663983"/>
                <a:gd name="connsiteY1" fmla="*/ 14321 h 4434953"/>
                <a:gd name="connsiteX2" fmla="*/ 8663983 w 8663983"/>
                <a:gd name="connsiteY2" fmla="*/ 3528430 h 4434953"/>
                <a:gd name="connsiteX3" fmla="*/ 6196364 w 8663983"/>
                <a:gd name="connsiteY3" fmla="*/ 4434953 h 4434953"/>
                <a:gd name="connsiteX4" fmla="*/ 0 w 8663983"/>
                <a:gd name="connsiteY4" fmla="*/ 1182708 h 4434953"/>
                <a:gd name="connsiteX5" fmla="*/ 562508 w 8663983"/>
                <a:gd name="connsiteY5" fmla="*/ 0 h 4434953"/>
                <a:gd name="connsiteX0" fmla="*/ 562508 w 8663983"/>
                <a:gd name="connsiteY0" fmla="*/ 11079 h 4446032"/>
                <a:gd name="connsiteX1" fmla="*/ 8652156 w 8663983"/>
                <a:gd name="connsiteY1" fmla="*/ 0 h 4446032"/>
                <a:gd name="connsiteX2" fmla="*/ 8663983 w 8663983"/>
                <a:gd name="connsiteY2" fmla="*/ 3539509 h 4446032"/>
                <a:gd name="connsiteX3" fmla="*/ 6196364 w 8663983"/>
                <a:gd name="connsiteY3" fmla="*/ 4446032 h 4446032"/>
                <a:gd name="connsiteX4" fmla="*/ 0 w 8663983"/>
                <a:gd name="connsiteY4" fmla="*/ 1193787 h 4446032"/>
                <a:gd name="connsiteX5" fmla="*/ 562508 w 8663983"/>
                <a:gd name="connsiteY5" fmla="*/ 11079 h 4446032"/>
                <a:gd name="connsiteX0" fmla="*/ 562508 w 8666581"/>
                <a:gd name="connsiteY0" fmla="*/ 11079 h 4446032"/>
                <a:gd name="connsiteX1" fmla="*/ 8665603 w 8666581"/>
                <a:gd name="connsiteY1" fmla="*/ 0 h 4446032"/>
                <a:gd name="connsiteX2" fmla="*/ 8663983 w 8666581"/>
                <a:gd name="connsiteY2" fmla="*/ 3539509 h 4446032"/>
                <a:gd name="connsiteX3" fmla="*/ 6196364 w 8666581"/>
                <a:gd name="connsiteY3" fmla="*/ 4446032 h 4446032"/>
                <a:gd name="connsiteX4" fmla="*/ 0 w 8666581"/>
                <a:gd name="connsiteY4" fmla="*/ 1193787 h 4446032"/>
                <a:gd name="connsiteX5" fmla="*/ 562508 w 8666581"/>
                <a:gd name="connsiteY5" fmla="*/ 11079 h 4446032"/>
                <a:gd name="connsiteX0" fmla="*/ 569383 w 8666581"/>
                <a:gd name="connsiteY0" fmla="*/ 4204 h 4446032"/>
                <a:gd name="connsiteX1" fmla="*/ 8665603 w 8666581"/>
                <a:gd name="connsiteY1" fmla="*/ 0 h 4446032"/>
                <a:gd name="connsiteX2" fmla="*/ 8663983 w 8666581"/>
                <a:gd name="connsiteY2" fmla="*/ 3539509 h 4446032"/>
                <a:gd name="connsiteX3" fmla="*/ 6196364 w 8666581"/>
                <a:gd name="connsiteY3" fmla="*/ 4446032 h 4446032"/>
                <a:gd name="connsiteX4" fmla="*/ 0 w 8666581"/>
                <a:gd name="connsiteY4" fmla="*/ 1193787 h 4446032"/>
                <a:gd name="connsiteX5" fmla="*/ 569383 w 8666581"/>
                <a:gd name="connsiteY5" fmla="*/ 4204 h 44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6581" h="4446032">
                  <a:moveTo>
                    <a:pt x="569383" y="4204"/>
                  </a:moveTo>
                  <a:lnTo>
                    <a:pt x="8665603" y="0"/>
                  </a:lnTo>
                  <a:cubicBezTo>
                    <a:pt x="8669545" y="1179836"/>
                    <a:pt x="8660041" y="2359673"/>
                    <a:pt x="8663983" y="3539509"/>
                  </a:cubicBezTo>
                  <a:lnTo>
                    <a:pt x="6196364" y="4446032"/>
                  </a:lnTo>
                  <a:lnTo>
                    <a:pt x="0" y="1193787"/>
                  </a:lnTo>
                  <a:lnTo>
                    <a:pt x="569383" y="4204"/>
                  </a:lnTo>
                  <a:close/>
                </a:path>
              </a:pathLst>
            </a:custGeom>
            <a:solidFill>
              <a:srgbClr val="017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E2A8D978-DC68-F144-AEA4-242B7DF76AD6}"/>
                </a:ext>
              </a:extLst>
            </p:cNvPr>
            <p:cNvSpPr/>
            <p:nvPr userDrawn="1"/>
          </p:nvSpPr>
          <p:spPr>
            <a:xfrm>
              <a:off x="2817355" y="4363503"/>
              <a:ext cx="9442149" cy="2538776"/>
            </a:xfrm>
            <a:custGeom>
              <a:avLst/>
              <a:gdLst>
                <a:gd name="connsiteX0" fmla="*/ 6968416 w 9436035"/>
                <a:gd name="connsiteY0" fmla="*/ 0 h 2559969"/>
                <a:gd name="connsiteX1" fmla="*/ 9436035 w 9436035"/>
                <a:gd name="connsiteY1" fmla="*/ 1295163 h 2559969"/>
                <a:gd name="connsiteX2" fmla="*/ 9436035 w 9436035"/>
                <a:gd name="connsiteY2" fmla="*/ 2559969 h 2559969"/>
                <a:gd name="connsiteX3" fmla="*/ 0 w 9436035"/>
                <a:gd name="connsiteY3" fmla="*/ 2559969 h 2559969"/>
                <a:gd name="connsiteX4" fmla="*/ 6968416 w 9436035"/>
                <a:gd name="connsiteY4" fmla="*/ 0 h 255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6035" h="2559969">
                  <a:moveTo>
                    <a:pt x="6968416" y="0"/>
                  </a:moveTo>
                  <a:lnTo>
                    <a:pt x="9436035" y="1295163"/>
                  </a:lnTo>
                  <a:lnTo>
                    <a:pt x="9436035" y="2559969"/>
                  </a:lnTo>
                  <a:lnTo>
                    <a:pt x="0" y="2559969"/>
                  </a:lnTo>
                  <a:lnTo>
                    <a:pt x="6968416" y="0"/>
                  </a:lnTo>
                  <a:close/>
                </a:path>
              </a:pathLst>
            </a:custGeom>
            <a:solidFill>
              <a:srgbClr val="017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BAD1495B-33C3-584C-89B4-DCBE742E212D}"/>
                </a:ext>
              </a:extLst>
            </p:cNvPr>
            <p:cNvSpPr/>
            <p:nvPr userDrawn="1"/>
          </p:nvSpPr>
          <p:spPr>
            <a:xfrm>
              <a:off x="823771" y="5199307"/>
              <a:ext cx="1474559" cy="1702971"/>
            </a:xfrm>
            <a:custGeom>
              <a:avLst/>
              <a:gdLst>
                <a:gd name="connsiteX0" fmla="*/ 816711 w 1473604"/>
                <a:gd name="connsiteY0" fmla="*/ 0 h 1717187"/>
                <a:gd name="connsiteX1" fmla="*/ 1473604 w 1473604"/>
                <a:gd name="connsiteY1" fmla="*/ 1717187 h 1717187"/>
                <a:gd name="connsiteX2" fmla="*/ 0 w 1473604"/>
                <a:gd name="connsiteY2" fmla="*/ 1717187 h 1717187"/>
                <a:gd name="connsiteX3" fmla="*/ 816711 w 1473604"/>
                <a:gd name="connsiteY3" fmla="*/ 0 h 17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604" h="1717187">
                  <a:moveTo>
                    <a:pt x="816711" y="0"/>
                  </a:moveTo>
                  <a:lnTo>
                    <a:pt x="1473604" y="1717187"/>
                  </a:lnTo>
                  <a:lnTo>
                    <a:pt x="0" y="1717187"/>
                  </a:lnTo>
                  <a:lnTo>
                    <a:pt x="816711" y="0"/>
                  </a:lnTo>
                  <a:close/>
                </a:path>
              </a:pathLst>
            </a:custGeom>
            <a:solidFill>
              <a:srgbClr val="249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sp>
        <p:nvSpPr>
          <p:cNvPr id="5" name="object 13">
            <a:extLst>
              <a:ext uri="{FF2B5EF4-FFF2-40B4-BE49-F238E27FC236}">
                <a16:creationId xmlns:a16="http://schemas.microsoft.com/office/drawing/2014/main" xmlns="" id="{665F248D-FA7F-514F-B0FD-A3A78A83F5F4}"/>
              </a:ext>
            </a:extLst>
          </p:cNvPr>
          <p:cNvSpPr txBox="1"/>
          <p:nvPr userDrawn="1"/>
        </p:nvSpPr>
        <p:spPr>
          <a:xfrm>
            <a:off x="9100913" y="6159827"/>
            <a:ext cx="256887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 algn="r">
              <a:lnSpc>
                <a:spcPts val="1664"/>
              </a:lnSpc>
            </a:pPr>
            <a:r>
              <a:rPr lang="ru-RU" sz="133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НАЦИОНАЛЬНЫЕПРОЕКТЫ.РФ</a:t>
            </a:r>
          </a:p>
          <a:p>
            <a:pPr marL="16909" algn="r">
              <a:lnSpc>
                <a:spcPts val="1664"/>
              </a:lnSpc>
            </a:pPr>
            <a:endParaRPr sz="1598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C545D7C-AB83-1B4B-9FF9-F2C47BA254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86" y="517244"/>
            <a:ext cx="3339999" cy="274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9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7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3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8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8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3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9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7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A0BF9-90A5-4DB1-AEDE-7FBB9CB5017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5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44029" y="-570070"/>
            <a:ext cx="184731" cy="46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396" dirty="0">
              <a:latin typeface="Roboto" panose="02000000000000000000" pitchFamily="2" charset="0"/>
            </a:endParaRPr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xmlns="" id="{57289B1E-6502-7846-BDBE-B8F9D5F5584B}"/>
              </a:ext>
            </a:extLst>
          </p:cNvPr>
          <p:cNvSpPr txBox="1">
            <a:spLocks/>
          </p:cNvSpPr>
          <p:nvPr/>
        </p:nvSpPr>
        <p:spPr>
          <a:xfrm>
            <a:off x="385247" y="259249"/>
            <a:ext cx="7709599" cy="5960377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r>
              <a:rPr lang="ru-RU" sz="3600" b="1" kern="0" dirty="0">
                <a:solidFill>
                  <a:schemeClr val="bg1"/>
                </a:solidFill>
                <a:latin typeface="+mn-lt"/>
              </a:rPr>
              <a:t>Реализация направлений, соответствующих программе создания и развития Селекционно-семеноводческого центра по кормовым культурам УФИЦ РАН</a:t>
            </a:r>
          </a:p>
          <a:p>
            <a:pPr defTabSz="914400"/>
            <a:endParaRPr lang="ru-RU" sz="3600" b="1" kern="0" dirty="0">
              <a:solidFill>
                <a:schemeClr val="bg1"/>
              </a:solidFill>
              <a:latin typeface="+mn-lt"/>
            </a:endParaRPr>
          </a:p>
          <a:p>
            <a:pPr defTabSz="914400"/>
            <a:r>
              <a:rPr lang="ru-RU" sz="3600" b="1" kern="0" dirty="0">
                <a:solidFill>
                  <a:schemeClr val="bg1"/>
                </a:solidFill>
                <a:latin typeface="+mn-lt"/>
              </a:rPr>
              <a:t>(Республика Башкортостан)</a:t>
            </a:r>
          </a:p>
          <a:p>
            <a:pPr defTabSz="914400"/>
            <a:endParaRPr lang="ru-RU" sz="3600" b="1" kern="0" dirty="0">
              <a:solidFill>
                <a:schemeClr val="bg1"/>
              </a:solidFill>
              <a:latin typeface="+mn-lt"/>
            </a:endParaRPr>
          </a:p>
          <a:p>
            <a:pPr defTabSz="914400"/>
            <a:r>
              <a:rPr lang="ru-RU" b="1" kern="0" dirty="0">
                <a:solidFill>
                  <a:schemeClr val="bg1"/>
                </a:solidFill>
                <a:latin typeface="+mn-lt"/>
              </a:rPr>
              <a:t>Мартыненко Василий Борисович, д.б.н.,</a:t>
            </a:r>
          </a:p>
          <a:p>
            <a:pPr defTabSz="914400"/>
            <a:r>
              <a:rPr lang="ru-RU" b="1" kern="0" dirty="0">
                <a:solidFill>
                  <a:schemeClr val="bg1"/>
                </a:solidFill>
                <a:latin typeface="+mn-lt"/>
              </a:rPr>
              <a:t>и.о. руководителя УФИЦ РАН</a:t>
            </a:r>
          </a:p>
          <a:p>
            <a:pPr defTabSz="914400"/>
            <a:endParaRPr lang="ru-RU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7000">
              <a:schemeClr val="bg1"/>
            </a:gs>
            <a:gs pos="100000">
              <a:srgbClr val="CCFFCC"/>
            </a:gs>
            <a:gs pos="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460" y="145038"/>
            <a:ext cx="10515600" cy="5715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66"/>
                </a:solidFill>
                <a:latin typeface="+mn-lt"/>
              </a:rPr>
              <a:t>План развития селекционного центра на 2023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64" y="617675"/>
            <a:ext cx="11608066" cy="2594376"/>
          </a:xfrm>
        </p:spPr>
        <p:txBody>
          <a:bodyPr>
            <a:noAutofit/>
          </a:bodyPr>
          <a:lstStyle/>
          <a:p>
            <a:pPr indent="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800" b="1" dirty="0">
                <a:solidFill>
                  <a:srgbClr val="C00000"/>
                </a:solidFill>
              </a:rPr>
              <a:t>Планируемые мероприятия:</a:t>
            </a:r>
          </a:p>
          <a:p>
            <a:pPr indent="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1.  Развитие и модернизация научной инфраструктуры </a:t>
            </a:r>
          </a:p>
          <a:p>
            <a:pPr indent="358775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2. Приобретение селекционной, лабораторного оборудования для создания и внедрения современных технологий, как за счет средств гранта так и за счет внебюджетных средств</a:t>
            </a:r>
          </a:p>
          <a:p>
            <a:pPr indent="358775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3. Подготовка высококвалифицированных кадров для АПК, необходимых для реализации мероприятий программы создания и развития центра за счет средств гранта  и за счет внебюджетных средств</a:t>
            </a:r>
          </a:p>
          <a:p>
            <a:pPr indent="358775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4. Проведение научных исследований и разработка новых технологий в области селекции, выполняемые за счет средств гранта и за счет внебюджетных средств 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21214" y="3136656"/>
            <a:ext cx="10754409" cy="341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850"/>
            <a:r>
              <a:rPr lang="ru-RU" sz="1900" b="1" dirty="0">
                <a:solidFill>
                  <a:srgbClr val="C00000"/>
                </a:solidFill>
              </a:rPr>
              <a:t>Планируемые</a:t>
            </a:r>
            <a:r>
              <a:rPr lang="ru-RU" sz="1900" dirty="0">
                <a:solidFill>
                  <a:srgbClr val="C00000"/>
                </a:solidFill>
              </a:rPr>
              <a:t> </a:t>
            </a:r>
            <a:r>
              <a:rPr lang="ru-RU" sz="1900" b="1" dirty="0">
                <a:solidFill>
                  <a:srgbClr val="C00000"/>
                </a:solidFill>
              </a:rPr>
              <a:t>результаты</a:t>
            </a:r>
            <a:r>
              <a:rPr lang="ru-RU" sz="1900" dirty="0">
                <a:solidFill>
                  <a:srgbClr val="C00000"/>
                </a:solidFill>
              </a:rPr>
              <a:t>:</a:t>
            </a:r>
          </a:p>
          <a:p>
            <a:pPr marL="342900" indent="-342900"/>
            <a:endParaRPr lang="ru-RU" sz="1900" dirty="0">
              <a:solidFill>
                <a:srgbClr val="C00000"/>
              </a:solidFill>
            </a:endParaRPr>
          </a:p>
          <a:p>
            <a:pPr marL="342900" indent="-342900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7844" t="23134" r="12338" b="62597"/>
          <a:stretch>
            <a:fillRect/>
          </a:stretch>
        </p:blipFill>
        <p:spPr bwMode="auto">
          <a:xfrm>
            <a:off x="10676089" y="6096"/>
            <a:ext cx="1496291" cy="122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644279"/>
              </p:ext>
            </p:extLst>
          </p:nvPr>
        </p:nvGraphicFramePr>
        <p:xfrm>
          <a:off x="442764" y="3478032"/>
          <a:ext cx="11472098" cy="323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01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07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372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Индикатор</a:t>
                      </a:r>
                    </a:p>
                  </a:txBody>
                  <a:tcPr marL="91461" marR="91461" marT="45731" marB="4573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Единица измерения</a:t>
                      </a:r>
                    </a:p>
                  </a:txBody>
                  <a:tcPr marL="91461" marR="91461" marT="45731" marB="4573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Выполнение </a:t>
                      </a:r>
                    </a:p>
                  </a:txBody>
                  <a:tcPr marL="91461" marR="91461" marT="45731" marB="45731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22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Доля исследователей в возрасте до 39 лет в общей численности работников ССЦ</a:t>
                      </a: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marL="91461" marR="91461" marT="45731" marB="45731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  <a:cs typeface="Arial" pitchFamily="34" charset="0"/>
                        </a:rPr>
                        <a:t>44,0</a:t>
                      </a:r>
                    </a:p>
                  </a:txBody>
                  <a:tcPr marL="26663" marR="26663" marT="63990" marB="6399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48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Число созданных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РИД</a:t>
                      </a: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ед.</a:t>
                      </a:r>
                    </a:p>
                  </a:txBody>
                  <a:tcPr marL="91461" marR="91461" marT="45731" marB="45731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26663" marR="26663" marT="63990" marB="6399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48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Число созданных технологий</a:t>
                      </a: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ед.</a:t>
                      </a:r>
                    </a:p>
                  </a:txBody>
                  <a:tcPr marL="91461" marR="91461" marT="45731" marB="45731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26663" marR="26663" marT="63990" marB="6399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733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Число работников ССЦ, прошедших обучение по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программам ПК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ед.</a:t>
                      </a:r>
                    </a:p>
                  </a:txBody>
                  <a:tcPr marL="91461" marR="91461" marT="45731" marB="45731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26663" marR="26663" marT="63990" marB="6399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Объем производства оригинальных и элитных семян</a:t>
                      </a: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т</a:t>
                      </a:r>
                    </a:p>
                  </a:txBody>
                  <a:tcPr marL="91461" marR="91461" marT="45731" marB="45731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  <a:cs typeface="Arial" pitchFamily="34" charset="0"/>
                        </a:rPr>
                        <a:t>50</a:t>
                      </a:r>
                    </a:p>
                  </a:txBody>
                  <a:tcPr marL="26663" marR="26663" marT="63990" marB="6399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539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Объем реализации оригинальных и элитных семян</a:t>
                      </a: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т</a:t>
                      </a:r>
                    </a:p>
                  </a:txBody>
                  <a:tcPr marL="91461" marR="91461" marT="45731" marB="45731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  <a:cs typeface="Arial" pitchFamily="34" charset="0"/>
                        </a:rPr>
                        <a:t>40</a:t>
                      </a:r>
                    </a:p>
                  </a:txBody>
                  <a:tcPr marL="26663" marR="26663" marT="63990" marB="6399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20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9" y="120301"/>
            <a:ext cx="10515600" cy="4792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+mn-lt"/>
              </a:rPr>
              <a:t>Техника и оборудование, приобретенные в 2022 году за счет средств гранта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00008"/>
              </p:ext>
            </p:extLst>
          </p:nvPr>
        </p:nvGraphicFramePr>
        <p:xfrm>
          <a:off x="627664" y="755199"/>
          <a:ext cx="8375524" cy="322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0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58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346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п/п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Наименование </a:t>
                      </a:r>
                      <a:r>
                        <a:rPr lang="ru-RU" sz="2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оборудования/техники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Кол-во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46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None/>
                      </a:pPr>
                      <a:r>
                        <a:rPr lang="ru-RU" sz="2000" b="1" dirty="0">
                          <a:solidFill>
                            <a:srgbClr val="000066"/>
                          </a:solidFill>
                          <a:latin typeface="+mn-lt"/>
                          <a:cs typeface="Arial" pitchFamily="34" charset="0"/>
                        </a:rPr>
                        <a:t>Трактор BELARUS-1523.3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46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>
                          <a:solidFill>
                            <a:srgbClr val="000066"/>
                          </a:solidFill>
                          <a:latin typeface="+mn-lt"/>
                          <a:cs typeface="Arial" pitchFamily="34" charset="0"/>
                        </a:rPr>
                        <a:t>Зернотукотравяная</a:t>
                      </a:r>
                      <a:r>
                        <a:rPr lang="ru-RU" sz="2000" b="1" dirty="0">
                          <a:solidFill>
                            <a:srgbClr val="000066"/>
                          </a:solidFill>
                          <a:latin typeface="+mn-lt"/>
                          <a:cs typeface="Arial" pitchFamily="34" charset="0"/>
                        </a:rPr>
                        <a:t> сеялка СЗТ-3,6 СКМ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2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46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0066"/>
                          </a:solidFill>
                          <a:latin typeface="+mn-lt"/>
                          <a:cs typeface="Arial" pitchFamily="34" charset="0"/>
                        </a:rPr>
                        <a:t>Косилка самоходная универсальная КСУ-1 «ЯМЗ»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46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0066"/>
                          </a:solidFill>
                          <a:latin typeface="+mn-lt"/>
                          <a:cs typeface="Arial" pitchFamily="34" charset="0"/>
                        </a:rPr>
                        <a:t>Жатка валковая прицепная ЖВП-6,4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46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None/>
                      </a:pPr>
                      <a:r>
                        <a:rPr lang="ru-RU" sz="2000" b="1" dirty="0">
                          <a:solidFill>
                            <a:srgbClr val="000066"/>
                          </a:solidFill>
                          <a:latin typeface="+mn-lt"/>
                          <a:cs typeface="Arial" pitchFamily="34" charset="0"/>
                        </a:rPr>
                        <a:t>Культиватор КПС-4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46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0066"/>
                          </a:solidFill>
                          <a:latin typeface="+mn-lt"/>
                          <a:cs typeface="Arial" pitchFamily="34" charset="0"/>
                        </a:rPr>
                        <a:t>Опрыскиватель самоходный Рубин-1200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46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0066"/>
                          </a:solidFill>
                          <a:latin typeface="+mn-lt"/>
                          <a:cs typeface="Arial" pitchFamily="34" charset="0"/>
                        </a:rPr>
                        <a:t>Очиститель вороха ОВС-25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77844" t="23134" r="12338" b="62597"/>
          <a:stretch>
            <a:fillRect/>
          </a:stretch>
        </p:blipFill>
        <p:spPr bwMode="auto">
          <a:xfrm>
            <a:off x="10695709" y="1819"/>
            <a:ext cx="1496291" cy="122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663" y="1089414"/>
            <a:ext cx="2383565" cy="178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2" y="4526407"/>
            <a:ext cx="2832152" cy="212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rcRect t="9672" b="15983"/>
          <a:stretch>
            <a:fillRect/>
          </a:stretch>
        </p:blipFill>
        <p:spPr>
          <a:xfrm>
            <a:off x="10008495" y="4526407"/>
            <a:ext cx="2060662" cy="22374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" r="11244" b="10860"/>
          <a:stretch/>
        </p:blipFill>
        <p:spPr>
          <a:xfrm>
            <a:off x="3297611" y="4149847"/>
            <a:ext cx="3351763" cy="23473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7" b="32021"/>
          <a:stretch>
            <a:fillRect/>
          </a:stretch>
        </p:blipFill>
        <p:spPr>
          <a:xfrm>
            <a:off x="9654022" y="2945340"/>
            <a:ext cx="2174656" cy="15266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47" y="4628056"/>
            <a:ext cx="2650175" cy="16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7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42" y="132357"/>
            <a:ext cx="10515600" cy="4792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+mn-lt"/>
              </a:rPr>
              <a:t>Техника и оборудование, приобретенные в 2022 году за счет средств гранта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7115"/>
              </p:ext>
            </p:extLst>
          </p:nvPr>
        </p:nvGraphicFramePr>
        <p:xfrm>
          <a:off x="655950" y="705649"/>
          <a:ext cx="8451047" cy="328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72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8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588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п/п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Наименование </a:t>
                      </a:r>
                      <a:r>
                        <a:rPr lang="ru-RU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оборудования/техники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Кол-во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88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None/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Камера </a:t>
                      </a:r>
                      <a:r>
                        <a:rPr lang="ru-RU" sz="1800" b="1" dirty="0" err="1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Protean</a:t>
                      </a: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 II XL для вертикального электрофореза</a:t>
                      </a:r>
                      <a:endParaRPr lang="ru-RU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88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Льдогенератор</a:t>
                      </a: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 ЛГ-150/40г-02</a:t>
                      </a:r>
                      <a:endParaRPr lang="ru-RU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577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Система </a:t>
                      </a:r>
                      <a:r>
                        <a:rPr lang="ru-RU" sz="1800" b="1" dirty="0" err="1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ультраочистки</a:t>
                      </a: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 воды серии модель EASY 30 </a:t>
                      </a:r>
                      <a:r>
                        <a:rPr lang="ru-RU" sz="1800" b="1" dirty="0" err="1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Heal</a:t>
                      </a: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Force</a:t>
                      </a:r>
                      <a:endParaRPr lang="ru-RU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700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Морозильник биомедицинский низкотемпературный модели Dw-86 (DW86LG28)</a:t>
                      </a:r>
                      <a:endParaRPr lang="ru-RU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88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None/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Термостат суховоздушный </a:t>
                      </a:r>
                      <a:r>
                        <a:rPr lang="en-AU" sz="1800" b="1" dirty="0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С-1 СПУ</a:t>
                      </a:r>
                      <a:endParaRPr lang="ru-RU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88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Автоматический рефрактометр </a:t>
                      </a:r>
                      <a:r>
                        <a:rPr lang="en-AU" sz="1800" b="1" dirty="0" err="1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Hanon</a:t>
                      </a:r>
                      <a:r>
                        <a:rPr lang="en-AU" sz="1800" b="1" dirty="0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88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+mn-lt"/>
                          <a:cs typeface="Arial" panose="020B0604020202020204" pitchFamily="34" charset="0"/>
                        </a:rPr>
                        <a:t>Мешалка магнитная и др.</a:t>
                      </a:r>
                      <a:endParaRPr lang="ru-RU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n-lt"/>
                        </a:rPr>
                        <a:t>2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77844" t="23134" r="12338" b="62597"/>
          <a:stretch>
            <a:fillRect/>
          </a:stretch>
        </p:blipFill>
        <p:spPr bwMode="auto">
          <a:xfrm>
            <a:off x="10683519" y="0"/>
            <a:ext cx="1496291" cy="122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презентация на межведомственный совет\ИБГ\вертикальная камера б.jpg"/>
          <p:cNvPicPr>
            <a:picLocks noChangeAspect="1" noChangeArrowheads="1"/>
          </p:cNvPicPr>
          <p:nvPr/>
        </p:nvPicPr>
        <p:blipFill>
          <a:blip r:embed="rId3" cstate="print"/>
          <a:srcRect l="40698" r="9141"/>
          <a:stretch>
            <a:fillRect/>
          </a:stretch>
        </p:blipFill>
        <p:spPr bwMode="auto">
          <a:xfrm>
            <a:off x="9403363" y="1224450"/>
            <a:ext cx="2235262" cy="2058177"/>
          </a:xfrm>
          <a:prstGeom prst="rect">
            <a:avLst/>
          </a:prstGeom>
          <a:noFill/>
        </p:spPr>
      </p:pic>
      <p:pic>
        <p:nvPicPr>
          <p:cNvPr id="2051" name="Picture 3" descr="C:\Users\user\Desktop\презентация на межведомственный совет\ИБГ\система очистки воды.jpg"/>
          <p:cNvPicPr>
            <a:picLocks noChangeAspect="1" noChangeArrowheads="1"/>
          </p:cNvPicPr>
          <p:nvPr/>
        </p:nvPicPr>
        <p:blipFill>
          <a:blip r:embed="rId4" cstate="print"/>
          <a:srcRect t="21692" r="9618" b="31622"/>
          <a:stretch>
            <a:fillRect/>
          </a:stretch>
        </p:blipFill>
        <p:spPr bwMode="auto">
          <a:xfrm>
            <a:off x="9747075" y="3490353"/>
            <a:ext cx="2235262" cy="2053625"/>
          </a:xfrm>
          <a:prstGeom prst="rect">
            <a:avLst/>
          </a:prstGeom>
          <a:noFill/>
        </p:spPr>
      </p:pic>
      <p:pic>
        <p:nvPicPr>
          <p:cNvPr id="2052" name="Picture 4" descr="C:\Users\user\Desktop\презентация на межведомственный совет\ИНК\рефрактометр.jpg"/>
          <p:cNvPicPr>
            <a:picLocks noChangeAspect="1" noChangeArrowheads="1"/>
          </p:cNvPicPr>
          <p:nvPr/>
        </p:nvPicPr>
        <p:blipFill>
          <a:blip r:embed="rId5" cstate="print"/>
          <a:srcRect l="889" t="44647" r="2549" b="4258"/>
          <a:stretch>
            <a:fillRect/>
          </a:stretch>
        </p:blipFill>
        <p:spPr bwMode="auto">
          <a:xfrm>
            <a:off x="7525682" y="5020806"/>
            <a:ext cx="2107574" cy="1486938"/>
          </a:xfrm>
          <a:prstGeom prst="rect">
            <a:avLst/>
          </a:prstGeom>
          <a:noFill/>
        </p:spPr>
      </p:pic>
      <p:pic>
        <p:nvPicPr>
          <p:cNvPr id="2053" name="Picture 5" descr="C:\Users\user\Desktop\презентация на межведомственный совет\УИБ\ВЕСЫ ВЛ-224В ВНЕБЮДЖЕТ.jpg"/>
          <p:cNvPicPr>
            <a:picLocks noChangeAspect="1" noChangeArrowheads="1"/>
          </p:cNvPicPr>
          <p:nvPr/>
        </p:nvPicPr>
        <p:blipFill>
          <a:blip r:embed="rId6" cstate="print"/>
          <a:srcRect l="2688" b="3671"/>
          <a:stretch>
            <a:fillRect/>
          </a:stretch>
        </p:blipFill>
        <p:spPr bwMode="auto">
          <a:xfrm>
            <a:off x="5201151" y="4245302"/>
            <a:ext cx="1789697" cy="2385866"/>
          </a:xfrm>
          <a:prstGeom prst="rect">
            <a:avLst/>
          </a:prstGeom>
          <a:noFill/>
        </p:spPr>
      </p:pic>
      <p:pic>
        <p:nvPicPr>
          <p:cNvPr id="2054" name="Picture 6" descr="C:\Users\user\Desktop\презентация на межведомственный совет\УИБ\Морозильник биомедицинский низкотемпературный Hai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242" y="4217202"/>
            <a:ext cx="1970909" cy="2474085"/>
          </a:xfrm>
          <a:prstGeom prst="rect">
            <a:avLst/>
          </a:prstGeom>
          <a:noFill/>
        </p:spPr>
      </p:pic>
      <p:pic>
        <p:nvPicPr>
          <p:cNvPr id="25" name="Рисунок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32485" y="4527612"/>
            <a:ext cx="1673982" cy="222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497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483" y="209333"/>
            <a:ext cx="9411745" cy="795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+mn-lt"/>
              </a:rPr>
              <a:t>Техника и оборудование, приобретенные в 202</a:t>
            </a:r>
            <a:r>
              <a:rPr lang="en-US" sz="2400" b="1" dirty="0">
                <a:solidFill>
                  <a:srgbClr val="000066"/>
                </a:solidFill>
                <a:latin typeface="+mn-lt"/>
              </a:rPr>
              <a:t>2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 году за счет внебюджетных средств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31504"/>
              </p:ext>
            </p:extLst>
          </p:nvPr>
        </p:nvGraphicFramePr>
        <p:xfrm>
          <a:off x="262514" y="1148448"/>
          <a:ext cx="8977315" cy="2800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806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4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599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п/п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Наименование приобретенного</a:t>
                      </a:r>
                      <a:r>
                        <a:rPr lang="ru-RU" sz="2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оборудования/техники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Кол-во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Центрифуга </a:t>
                      </a:r>
                      <a:r>
                        <a:rPr lang="ru-RU" sz="2000" b="1" dirty="0" err="1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мини-вортекс</a:t>
                      </a:r>
                      <a:r>
                        <a:rPr lang="ru-RU" sz="2000" b="1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 FV-2400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Мини-камера </a:t>
                      </a:r>
                      <a:r>
                        <a:rPr lang="ru-RU" sz="2000" b="1" kern="1200" dirty="0" err="1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Wide</a:t>
                      </a:r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Mini-Sub</a:t>
                      </a:r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Cell</a:t>
                      </a:r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GT горизонтальная </a:t>
                      </a:r>
                      <a:r>
                        <a:rPr lang="ru-RU" sz="2000" b="1" kern="1200" dirty="0" err="1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Bio-Rad</a:t>
                      </a:r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Стерилизатор паровой автоматический ГКа-25-ПЗ 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Весы серии </a:t>
                      </a:r>
                      <a:r>
                        <a:rPr lang="ru-RU" sz="2000" b="1" kern="1200" dirty="0" err="1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Pioneer</a:t>
                      </a:r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PX 523 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0066"/>
                          </a:solidFill>
                          <a:latin typeface="+mn-lt"/>
                          <a:cs typeface="Arial" pitchFamily="34" charset="0"/>
                        </a:rPr>
                        <a:t>Дестилятор электрический водяной </a:t>
                      </a:r>
                      <a:r>
                        <a:rPr lang="en-AU" sz="2000" b="1" dirty="0">
                          <a:solidFill>
                            <a:srgbClr val="000066"/>
                          </a:solidFill>
                          <a:latin typeface="+mn-lt"/>
                          <a:cs typeface="Arial" pitchFamily="34" charset="0"/>
                        </a:rPr>
                        <a:t>WWS-P4 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1 ед.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pH-метр AB23PH-F и др.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1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+mn-lt"/>
                        </a:rPr>
                        <a:t>ед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77844" t="23134" r="12338" b="62597"/>
          <a:stretch>
            <a:fillRect/>
          </a:stretch>
        </p:blipFill>
        <p:spPr bwMode="auto">
          <a:xfrm>
            <a:off x="10670758" y="10264"/>
            <a:ext cx="1496291" cy="122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презентация на межведомственный совет\ИБГ\автоклав вб.jpg"/>
          <p:cNvPicPr>
            <a:picLocks noChangeAspect="1" noChangeArrowheads="1"/>
          </p:cNvPicPr>
          <p:nvPr/>
        </p:nvPicPr>
        <p:blipFill>
          <a:blip r:embed="rId3" cstate="print"/>
          <a:srcRect l="44178" t="16057" r="12814" b="7321"/>
          <a:stretch>
            <a:fillRect/>
          </a:stretch>
        </p:blipFill>
        <p:spPr bwMode="auto">
          <a:xfrm>
            <a:off x="4977320" y="4389265"/>
            <a:ext cx="2992053" cy="2378717"/>
          </a:xfrm>
          <a:prstGeom prst="rect">
            <a:avLst/>
          </a:prstGeom>
          <a:noFill/>
        </p:spPr>
      </p:pic>
      <p:pic>
        <p:nvPicPr>
          <p:cNvPr id="3076" name="Picture 4" descr="C:\Users\user\Desktop\презентация на межведомственный совет\ИБГ\вортекс вб.jpg"/>
          <p:cNvPicPr>
            <a:picLocks noChangeAspect="1" noChangeArrowheads="1"/>
          </p:cNvPicPr>
          <p:nvPr/>
        </p:nvPicPr>
        <p:blipFill>
          <a:blip r:embed="rId4" cstate="print"/>
          <a:srcRect l="14324" t="31297" r="10262" b="41209"/>
          <a:stretch>
            <a:fillRect/>
          </a:stretch>
        </p:blipFill>
        <p:spPr bwMode="auto">
          <a:xfrm>
            <a:off x="9457594" y="1369639"/>
            <a:ext cx="2426328" cy="1917754"/>
          </a:xfrm>
          <a:prstGeom prst="rect">
            <a:avLst/>
          </a:prstGeom>
          <a:noFill/>
        </p:spPr>
      </p:pic>
      <p:pic>
        <p:nvPicPr>
          <p:cNvPr id="3077" name="Picture 5" descr="C:\Users\user\Desktop\презентация на межведомственный совет\ИБГ\камера для фореза вб.jpg"/>
          <p:cNvPicPr>
            <a:picLocks noChangeAspect="1" noChangeArrowheads="1"/>
          </p:cNvPicPr>
          <p:nvPr/>
        </p:nvPicPr>
        <p:blipFill>
          <a:blip r:embed="rId5" cstate="print"/>
          <a:srcRect l="13007" t="29019" b="41892"/>
          <a:stretch>
            <a:fillRect/>
          </a:stretch>
        </p:blipFill>
        <p:spPr bwMode="auto">
          <a:xfrm>
            <a:off x="33016" y="4744504"/>
            <a:ext cx="2588131" cy="1876227"/>
          </a:xfrm>
          <a:prstGeom prst="rect">
            <a:avLst/>
          </a:prstGeom>
          <a:noFill/>
        </p:spPr>
      </p:pic>
      <p:pic>
        <p:nvPicPr>
          <p:cNvPr id="3078" name="Picture 6" descr="C:\Users\user\Desktop\презентация на межведомственный совет\ИБГ\РН метр вб.jpg"/>
          <p:cNvPicPr>
            <a:picLocks noChangeAspect="1" noChangeArrowheads="1"/>
          </p:cNvPicPr>
          <p:nvPr/>
        </p:nvPicPr>
        <p:blipFill>
          <a:blip r:embed="rId6" cstate="print"/>
          <a:srcRect l="6091" t="33576" b="24804"/>
          <a:stretch>
            <a:fillRect/>
          </a:stretch>
        </p:blipFill>
        <p:spPr bwMode="auto">
          <a:xfrm>
            <a:off x="2730078" y="4247031"/>
            <a:ext cx="2138311" cy="2054615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 l="38649" t="37818" r="40156" b="29212"/>
          <a:stretch>
            <a:fillRect/>
          </a:stretch>
        </p:blipFill>
        <p:spPr bwMode="auto">
          <a:xfrm>
            <a:off x="9066998" y="3884480"/>
            <a:ext cx="3082273" cy="259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Desktop\презентация на межведомственный совет\ИБГ\весы вб.jpg"/>
          <p:cNvPicPr>
            <a:picLocks noChangeAspect="1" noChangeArrowheads="1"/>
          </p:cNvPicPr>
          <p:nvPr/>
        </p:nvPicPr>
        <p:blipFill>
          <a:blip r:embed="rId8" cstate="print"/>
          <a:srcRect l="13500" t="28487" b="27500"/>
          <a:stretch>
            <a:fillRect/>
          </a:stretch>
        </p:blipFill>
        <p:spPr bwMode="auto">
          <a:xfrm>
            <a:off x="8190550" y="5073840"/>
            <a:ext cx="1510931" cy="1666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25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bg1"/>
            </a:gs>
            <a:gs pos="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B7BD1D-4630-44D7-9E5A-F0745C34B1EE}"/>
              </a:ext>
            </a:extLst>
          </p:cNvPr>
          <p:cNvSpPr txBox="1"/>
          <p:nvPr/>
        </p:nvSpPr>
        <p:spPr>
          <a:xfrm>
            <a:off x="1308713" y="4286226"/>
            <a:ext cx="3887420" cy="307706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Житняк гребневидный сорт «Авиатор»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3B8973-AE17-4B46-9C5F-90CD961CC52A}"/>
              </a:ext>
            </a:extLst>
          </p:cNvPr>
          <p:cNvSpPr txBox="1"/>
          <p:nvPr/>
        </p:nvSpPr>
        <p:spPr>
          <a:xfrm>
            <a:off x="6995868" y="4256276"/>
            <a:ext cx="3987089" cy="307706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Сорго-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суданковый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гибрид «Орнамент»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C428F01-F500-46A6-B259-B58B36743176}"/>
              </a:ext>
            </a:extLst>
          </p:cNvPr>
          <p:cNvSpPr/>
          <p:nvPr/>
        </p:nvSpPr>
        <p:spPr>
          <a:xfrm>
            <a:off x="120892" y="4561587"/>
            <a:ext cx="5975108" cy="2246741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Авторы: </a:t>
            </a:r>
          </a:p>
          <a:p>
            <a:pPr algn="ctr"/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Низаева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А.А.,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Зарипова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Г. К.,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Азнаева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Г. М.,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Биктимиров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Р. А.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Сорт превышает стандарт -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Чишминский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ширококолосый 6 - по урожаю кормовой массы на 16,3 %; семян на 23,3%, содержанию протеина на 3 %.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Обладает устойчивостью к стрессовым погодным условиям,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маловосприимчив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к стеблевой и бурой ржавчине, отличается высокой зимостойкостью, засухоустойчивостью, долголетием. Рекомендуется для возделывания во всех зонах Уральского региона. 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Разработана сортовая технология</a:t>
            </a:r>
          </a:p>
          <a:p>
            <a:pPr indent="450080" algn="just"/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A79A7B2-3465-48E8-9DDB-FF1EB57CC708}"/>
              </a:ext>
            </a:extLst>
          </p:cNvPr>
          <p:cNvSpPr/>
          <p:nvPr/>
        </p:nvSpPr>
        <p:spPr>
          <a:xfrm>
            <a:off x="6517909" y="4491496"/>
            <a:ext cx="5194181" cy="2292907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ctr"/>
            <a:r>
              <a:rPr lang="ru-RU" sz="13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Авторы: </a:t>
            </a:r>
          </a:p>
          <a:p>
            <a:pPr algn="ctr"/>
            <a:r>
              <a:rPr lang="ru-RU" sz="13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Биктимиров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Р. А. </a:t>
            </a:r>
            <a:r>
              <a:rPr lang="ru-RU" sz="13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Шарипкулова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З. М., </a:t>
            </a:r>
            <a:r>
              <a:rPr lang="ru-RU" sz="13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Кабирова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Н.М., </a:t>
            </a:r>
          </a:p>
          <a:p>
            <a:pPr algn="ctr"/>
            <a:r>
              <a:rPr lang="ru-RU" sz="13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Шарипова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Р. М., </a:t>
            </a:r>
            <a:r>
              <a:rPr lang="ru-RU" sz="13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Низаева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А.А</a:t>
            </a:r>
          </a:p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Сорт превышает стандарт –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Чишминский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84 по урожаю зеленой массы на 9,4 %, по содержанию сахара  -на 1,33 %, по содержанию протеина  – на 1,26 %. </a:t>
            </a:r>
          </a:p>
          <a:p>
            <a:pPr algn="ctr"/>
            <a:r>
              <a:rPr lang="ru-RU" sz="13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Новый сорт имеет полевую устойчивость к основным болезням и вредителям.  Назначение сорта – универсальный. Срок созревания – очень поздний. Рекомендуется для возделывания по Уральскому региону.</a:t>
            </a:r>
          </a:p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Разработана сортовая технология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3" t="-5625" r="440" b="-5915"/>
          <a:stretch/>
        </p:blipFill>
        <p:spPr>
          <a:xfrm rot="16200000">
            <a:off x="-602357" y="1430925"/>
            <a:ext cx="3532977" cy="20864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21" y="718308"/>
            <a:ext cx="1515849" cy="3492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6573" r="7275" b="5249"/>
          <a:stretch/>
        </p:blipFill>
        <p:spPr>
          <a:xfrm rot="10800000">
            <a:off x="3936631" y="736537"/>
            <a:ext cx="1593080" cy="3492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69" y="697908"/>
            <a:ext cx="2216101" cy="3492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40" y="690818"/>
            <a:ext cx="2276406" cy="349200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0" y="185229"/>
            <a:ext cx="10982957" cy="52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j-ea"/>
                <a:cs typeface="+mj-cs"/>
              </a:rPr>
              <a:t>Проведение научных исследований и разработка новых технологий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 l="77844" t="23134" r="12338" b="62597"/>
          <a:stretch>
            <a:fillRect/>
          </a:stretch>
        </p:blipFill>
        <p:spPr bwMode="auto">
          <a:xfrm>
            <a:off x="10813911" y="0"/>
            <a:ext cx="1378089" cy="11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180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7000">
              <a:schemeClr val="bg1"/>
            </a:gs>
            <a:gs pos="100000">
              <a:srgbClr val="CCFFCC"/>
            </a:gs>
            <a:gs pos="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367" y="3075676"/>
            <a:ext cx="4003311" cy="1169523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Подана заявка на патент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«Способ выращивания злаковых культур»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(Авторы: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Мухамадьярова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С.Р., Коршунова Т.Ю., Кузина Е.В., Гарипова С.Р.,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Пусенкова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Л.И.,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Шакирзянов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А.Х.)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12646" r="17976" b="8866"/>
          <a:stretch/>
        </p:blipFill>
        <p:spPr bwMode="auto">
          <a:xfrm>
            <a:off x="426434" y="4306679"/>
            <a:ext cx="3544869" cy="245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5673" y="3116908"/>
            <a:ext cx="3987496" cy="954079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Подана заявка на патент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«Штамм бактерий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Burkholderia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vietnamiensis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для повышения урожайности могара»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(Авторы: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Четверикова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Д.В., Четвериков С.П.)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25891" y="3062756"/>
            <a:ext cx="4003311" cy="1169523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Подана заявка на патент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«Штамм бактерий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Enterobacter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ludwidii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для повышения урожайности кормовых трав»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(Авторы: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Низаева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А.А.,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Рамеев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Т.В., Бакаева М.Д.,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Четверикова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Д.В., Четвериков С.П..)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4" t="13333" r="17041" b="8317"/>
          <a:stretch/>
        </p:blipFill>
        <p:spPr bwMode="auto">
          <a:xfrm>
            <a:off x="4476157" y="4330425"/>
            <a:ext cx="3582359" cy="245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4" t="12371" r="17841" b="8041"/>
          <a:stretch/>
        </p:blipFill>
        <p:spPr bwMode="auto">
          <a:xfrm>
            <a:off x="8446342" y="4330425"/>
            <a:ext cx="3432219" cy="242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26434" y="172078"/>
            <a:ext cx="9701113" cy="525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j-ea"/>
                <a:cs typeface="+mj-cs"/>
              </a:rPr>
              <a:t>Проведение научных исследований и разработка новых технологий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77844" t="23134" r="12338" b="62597"/>
          <a:stretch>
            <a:fillRect/>
          </a:stretch>
        </p:blipFill>
        <p:spPr bwMode="auto">
          <a:xfrm>
            <a:off x="10813911" y="0"/>
            <a:ext cx="1378089" cy="11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89367" y="767352"/>
            <a:ext cx="115862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Технология возделывания  житняка гребневидного «Авиатор»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Обеспечивает высокую урожайность зеленой и сухой массы, увеличение валового сбора корма хорошего качества на 16%, семян на 21,2% и увеличение посевных площадей в Республике Башкортостан житняка гребневидного до 15-20 %.</a:t>
            </a:r>
          </a:p>
          <a:p>
            <a:r>
              <a:rPr lang="ru-RU" b="1" dirty="0">
                <a:solidFill>
                  <a:srgbClr val="C00000"/>
                </a:solidFill>
              </a:rPr>
              <a:t>Технология возделывания </a:t>
            </a:r>
            <a:r>
              <a:rPr lang="ru-RU" b="1" dirty="0" err="1">
                <a:solidFill>
                  <a:srgbClr val="C00000"/>
                </a:solidFill>
              </a:rPr>
              <a:t>сорго-суданкового</a:t>
            </a:r>
            <a:r>
              <a:rPr lang="ru-RU" b="1" dirty="0">
                <a:solidFill>
                  <a:srgbClr val="C00000"/>
                </a:solidFill>
              </a:rPr>
              <a:t> гибрида «Орнамент»</a:t>
            </a:r>
            <a:endParaRPr lang="ru-RU" dirty="0">
              <a:solidFill>
                <a:srgbClr val="C00000"/>
              </a:solidFill>
            </a:endParaRP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Обеспечивает высокую урожайность зеленой и сухой массы, увеличение валового сбора корма хорошего качества на 15-20%, зеленой массы до 420-435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ц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/га и увеличение посевных площадей в Республике Башкортостан под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сорго-суданковые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гибриды до 20-25 тыс. га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71558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7000">
              <a:schemeClr val="bg1"/>
            </a:gs>
            <a:gs pos="100000">
              <a:srgbClr val="CCFFCC"/>
            </a:gs>
            <a:gs pos="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286" y="314094"/>
            <a:ext cx="9871423" cy="5949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Выполнение запланированных мероприятий в 2022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602383"/>
              </p:ext>
            </p:extLst>
          </p:nvPr>
        </p:nvGraphicFramePr>
        <p:xfrm>
          <a:off x="539885" y="1252783"/>
          <a:ext cx="11262167" cy="536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20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014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Запланировано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Фактическое исполнение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модернизации научной инфраструктуры, выполняемые за счет средств гранта (п</a:t>
                      </a:r>
                      <a:r>
                        <a:rPr lang="en-US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2.1</a:t>
                      </a:r>
                      <a:r>
                        <a:rPr lang="ru-RU" sz="1600" b="1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ПГ)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Выполнено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приобретению селекционной и животноводческой техники, лабораторного оборудования для создания и внедрения современных технологий, выполняемые за счет средств гранта (п. 2.2-2.7 ПГ)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Выполнено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приобретению селекционной и животноводческой техники, лабораторного оборудования для создания и внедрения современных технологий, выполняемые за счет средств из внебюджетных источников (п. 2.8-2.11 ПГ)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Выполнено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Мероприятия по подготовке высококвалифицированных кадров для агропромышленного комплекса, необходимых для реализации мероприятий программы создания и развития центра за счет средств гранта (п. 2.12 ПГ)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Выполнено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Мероприятия по подготовке высококвалифицированных кадров для агропромышленного комплекса, необходимых для реализации мероприятий программы создания и развития центра за счет средств из внебюджетных источников (п. 2.13-2.14 ПГ)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Выполнено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Мероприятия по проведению научных исследований и разработке новых технологий в области селекции, выполняемые за счет средств гранта (п. 2.15-2.16 ПГ)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Выполнено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проведению научных исследований и разработке новых технологий в области селекции, выполняемые за счет средств из внебюджетных источников (п. 2.17-2.23 ПГ)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Выполнено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7844" t="23134" r="12338" b="62597"/>
          <a:stretch>
            <a:fillRect/>
          </a:stretch>
        </p:blipFill>
        <p:spPr bwMode="auto">
          <a:xfrm>
            <a:off x="10695709" y="-12416"/>
            <a:ext cx="1496291" cy="122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92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0">
              <a:schemeClr val="bg1"/>
            </a:gs>
            <a:gs pos="100000">
              <a:srgbClr val="CCFFCC"/>
            </a:gs>
            <a:gs pos="5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64870"/>
              </p:ext>
            </p:extLst>
          </p:nvPr>
        </p:nvGraphicFramePr>
        <p:xfrm>
          <a:off x="378263" y="941692"/>
          <a:ext cx="11435474" cy="567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7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5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8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16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841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9969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Индикатор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Единица измерения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Значение 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61" marR="91461"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Выполнение 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6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план</a:t>
                      </a: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факт</a:t>
                      </a: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1" marB="457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0085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Доля исследователей в возрасте до 39 лет в общей численности работников ССЦ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43,7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44,1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+ 0,4</a:t>
                      </a:r>
                    </a:p>
                  </a:txBody>
                  <a:tcPr marL="26663" marR="26663" marT="63990" marB="639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274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Число созданных</a:t>
                      </a:r>
                      <a:r>
                        <a:rPr lang="ru-RU" sz="2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РИД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ед.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+ 4,0</a:t>
                      </a:r>
                    </a:p>
                  </a:txBody>
                  <a:tcPr marL="26663" marR="26663" marT="63990" marB="639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619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Число созданных технологий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ед.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+ 1,0</a:t>
                      </a:r>
                    </a:p>
                  </a:txBody>
                  <a:tcPr marL="26663" marR="26663" marT="63990" marB="639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0085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Число работников ССЦ, прошедших обучение по</a:t>
                      </a:r>
                      <a:r>
                        <a:rPr lang="ru-RU" sz="2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программам ПК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ед.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+ 9,0</a:t>
                      </a:r>
                    </a:p>
                  </a:txBody>
                  <a:tcPr marL="26663" marR="26663" marT="63990" marB="639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1839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Объем производства оригинальных и элитных семян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т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40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44,99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+ 4,99</a:t>
                      </a:r>
                    </a:p>
                  </a:txBody>
                  <a:tcPr marL="26663" marR="26663" marT="63990" marB="639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1839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Объем реализации оригинальных и элитных семян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т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33,66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+ 3,66</a:t>
                      </a:r>
                    </a:p>
                  </a:txBody>
                  <a:tcPr marL="26663" marR="26663" marT="63990" marB="639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7844" t="23134" r="12338" b="62597"/>
          <a:stretch>
            <a:fillRect/>
          </a:stretch>
        </p:blipFill>
        <p:spPr bwMode="auto">
          <a:xfrm>
            <a:off x="10813911" y="0"/>
            <a:ext cx="1378089" cy="11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00872" y="371578"/>
            <a:ext cx="9627035" cy="5949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j-ea"/>
                <a:cs typeface="+mj-cs"/>
              </a:rPr>
              <a:t>Выполнение запланированных мероприятий в 2022 году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241" y="279132"/>
            <a:ext cx="9200534" cy="5205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66"/>
                </a:solidFill>
                <a:latin typeface="+mn-lt"/>
              </a:rPr>
              <a:t>Коммерциализация и трансфер технологий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7844" t="23134" r="12338" b="62597"/>
          <a:stretch>
            <a:fillRect/>
          </a:stretch>
        </p:blipFill>
        <p:spPr bwMode="auto">
          <a:xfrm>
            <a:off x="10676089" y="0"/>
            <a:ext cx="1496291" cy="122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182844"/>
              </p:ext>
            </p:extLst>
          </p:nvPr>
        </p:nvGraphicFramePr>
        <p:xfrm>
          <a:off x="457297" y="1319408"/>
          <a:ext cx="10966937" cy="53617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97274">
                  <a:extLst>
                    <a:ext uri="{9D8B030D-6E8A-4147-A177-3AD203B41FA5}">
                      <a16:colId xmlns:a16="http://schemas.microsoft.com/office/drawing/2014/main" xmlns="" val="679681776"/>
                    </a:ext>
                  </a:extLst>
                </a:gridCol>
                <a:gridCol w="3069125">
                  <a:extLst>
                    <a:ext uri="{9D8B030D-6E8A-4147-A177-3AD203B41FA5}">
                      <a16:colId xmlns:a16="http://schemas.microsoft.com/office/drawing/2014/main" xmlns="" val="725220885"/>
                    </a:ext>
                  </a:extLst>
                </a:gridCol>
                <a:gridCol w="2800538">
                  <a:extLst>
                    <a:ext uri="{9D8B030D-6E8A-4147-A177-3AD203B41FA5}">
                      <a16:colId xmlns:a16="http://schemas.microsoft.com/office/drawing/2014/main" xmlns="" val="1695270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Наименование целевого показателя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2021 год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2022 год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9054004"/>
                  </a:ext>
                </a:extLst>
              </a:tr>
              <a:tr h="485749">
                <a:tc>
                  <a:txBody>
                    <a:bodyPr/>
                    <a:lstStyle/>
                    <a:p>
                      <a:pPr indent="0"/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Количество заключенных лицензионных договоров, ед.</a:t>
                      </a:r>
                      <a:endParaRPr lang="ru-RU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310969"/>
                  </a:ext>
                </a:extLst>
              </a:tr>
              <a:tr h="342882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Объем полученных роялти, тыс. руб.</a:t>
                      </a:r>
                      <a:endParaRPr lang="ru-RU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</a:rPr>
                        <a:t>51,2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93,8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7977719"/>
                  </a:ext>
                </a:extLst>
              </a:tr>
              <a:tr h="342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Объем произведенного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семенного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материала, т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37,18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44,99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5582744"/>
                  </a:ext>
                </a:extLst>
              </a:tr>
              <a:tr h="315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Объем реализованного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семенного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материала, т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23,00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33,66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4430908"/>
                  </a:ext>
                </a:extLst>
              </a:tr>
              <a:tr h="885777">
                <a:tc>
                  <a:txBody>
                    <a:bodyPr/>
                    <a:lstStyle/>
                    <a:p>
                      <a:pPr indent="0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В структуре сортовых площадей </a:t>
                      </a:r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Республики Башкортостан</a:t>
                      </a: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по многолетним и однолетним травам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сорта селекции Башкирского НИИСХ УФИЦ РАН составляют, %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</a:rPr>
                        <a:t>70-75%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76-79%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19456"/>
                  </a:ext>
                </a:extLst>
              </a:tr>
              <a:tr h="1155524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Основные бизнес-партнеры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ИП ГКФХ Рослов В.А. (Татарстан), 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ИП ГКФХ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Лейтер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Е.Г. (Ишимбай)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itchFamily="34" charset="0"/>
                        </a:rPr>
                        <a:t>Глава КФХ Загидуллин А.Р. </a:t>
                      </a:r>
                      <a:b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itchFamily="34" charset="0"/>
                        </a:rPr>
                      </a:b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itchFamily="34" charset="0"/>
                        </a:rPr>
                        <a:t>(Татарстан),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ИП ГКФХ Рослов В.А. (Татарстан)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882537"/>
                  </a:ext>
                </a:extLst>
              </a:tr>
              <a:tr h="685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Объем внебюджетных средств от коммерциализации научно-технических результатов, руб.</a:t>
                      </a:r>
                      <a:endParaRPr lang="ru-RU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1 210 000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2 613 800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3468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416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1155</Words>
  <Application>Microsoft Office PowerPoint</Application>
  <PresentationFormat>Широкоэкранный</PresentationFormat>
  <Paragraphs>218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Bebas Neue Bold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Техника и оборудование, приобретенные в 2022 году за счет средств гранта </vt:lpstr>
      <vt:lpstr>Техника и оборудование, приобретенные в 2022 году за счет средств гранта </vt:lpstr>
      <vt:lpstr>Техника и оборудование, приобретенные в 2022 году за счет внебюджетных средств </vt:lpstr>
      <vt:lpstr>Презентация PowerPoint</vt:lpstr>
      <vt:lpstr>Презентация PowerPoint</vt:lpstr>
      <vt:lpstr>Выполнение запланированных мероприятий в 2022 году</vt:lpstr>
      <vt:lpstr>Презентация PowerPoint</vt:lpstr>
      <vt:lpstr>Коммерциализация и трансфер технологий</vt:lpstr>
      <vt:lpstr>План развития селекционного центра на 2023 год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к совещанию   по вопросам реализации подпрограммы  «Развитие селекции и семеноводства картофеля в Российской Федерации» Федеральной научно-технической программы развития сельского хозяйства на 2017-2030 годы</dc:title>
  <dc:creator>Пешехонова Юлия Сергеевна</dc:creator>
  <cp:lastModifiedBy>НТИ</cp:lastModifiedBy>
  <cp:revision>63</cp:revision>
  <dcterms:created xsi:type="dcterms:W3CDTF">2022-12-13T09:04:50Z</dcterms:created>
  <dcterms:modified xsi:type="dcterms:W3CDTF">2023-02-15T11:44:39Z</dcterms:modified>
</cp:coreProperties>
</file>